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55" r:id="rId5"/>
    <p:sldMasterId id="2147483900" r:id="rId6"/>
    <p:sldMasterId id="2147483878" r:id="rId7"/>
    <p:sldMasterId id="2147483763" r:id="rId8"/>
    <p:sldMasterId id="2147484135" r:id="rId9"/>
    <p:sldMasterId id="2147484248" r:id="rId10"/>
    <p:sldMasterId id="2147483648" r:id="rId11"/>
    <p:sldMasterId id="2147483673" r:id="rId12"/>
  </p:sldMasterIdLst>
  <p:notesMasterIdLst>
    <p:notesMasterId r:id="rId31"/>
  </p:notesMasterIdLst>
  <p:sldIdLst>
    <p:sldId id="286" r:id="rId13"/>
    <p:sldId id="2146849617" r:id="rId14"/>
    <p:sldId id="297" r:id="rId15"/>
    <p:sldId id="292" r:id="rId16"/>
    <p:sldId id="289" r:id="rId17"/>
    <p:sldId id="2146849611" r:id="rId18"/>
    <p:sldId id="2146849616" r:id="rId19"/>
    <p:sldId id="2146849613" r:id="rId20"/>
    <p:sldId id="2146849618" r:id="rId21"/>
    <p:sldId id="2146849614" r:id="rId22"/>
    <p:sldId id="2146849619" r:id="rId23"/>
    <p:sldId id="2146849603" r:id="rId24"/>
    <p:sldId id="2146849601" r:id="rId25"/>
    <p:sldId id="2146849602" r:id="rId26"/>
    <p:sldId id="2146849610" r:id="rId27"/>
    <p:sldId id="2146849621" r:id="rId28"/>
    <p:sldId id="2146849620" r:id="rId29"/>
    <p:sldId id="21468496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9B3A1D-6AB7-09C5-E31B-1E2AE64085F2}" name="April Dodge-Ostendorf" initials="AD" userId="S::april.dodgeostendorf@naccrra.org::2f30fa3a-ab08-4277-a22a-f8f97fc0ea0f" providerId="AD"/>
  <p188:author id="{A691E7B4-8C9D-B4D5-0D14-01AFD687834F}" name="Sandra Bishop" initials="SB" userId="S::sandra.bishop@naccrra.org::edc853c4-a5b8-4e1c-9615-cd419dafffd6" providerId="AD"/>
  <p188:author id="{13D601ED-E514-7BB8-BB37-F33C117D983B}" name="Susan Gale Perry" initials="SP" userId="4632ccc4a223e61b" providerId="Windows Live"/>
  <p188:author id="{06E014FC-2207-5537-CFC9-1C95DEAABD98}" name="April Dodge-Ostendorf" initials="AD" userId="S::April.DodgeOstendorf@naccrra.org::2f30fa3a-ab08-4277-a22a-f8f97fc0ea0f" providerId="AD"/>
  <p188:author id="{CDC9CFFC-6840-6A28-8139-9F6664335F86}" name="Jessica Pika" initials="JP" userId="S::jessica.pika@naccrra.org::b58a8eb2-7912-4e1e-9fa8-a769becf43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4C312-A0FC-794A-BF78-8461C4E1F85A}" v="350" dt="2024-11-19T17:06:14.600"/>
    <p1510:client id="{1E61B5E6-6450-6721-D998-981094DB2969}" v="1" dt="2024-11-18T18:27:09.811"/>
    <p1510:client id="{54333B07-9E36-4230-8FF9-7669695CF3F6}" v="1162" dt="2024-11-18T19:49:50.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13939-CB5B-4A4D-874F-65CD3D44AD93}" type="datetimeFigureOut">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3D03F-FDB2-4318-AFAC-40BEC0F37246}" type="slidenum">
              <a:t>‹#›</a:t>
            </a:fld>
            <a:endParaRPr lang="en-US"/>
          </a:p>
        </p:txBody>
      </p:sp>
    </p:spTree>
    <p:extLst>
      <p:ext uri="{BB962C8B-B14F-4D97-AF65-F5344CB8AC3E}">
        <p14:creationId xmlns:p14="http://schemas.microsoft.com/office/powerpoint/2010/main" val="2983846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3D03F-FDB2-4318-AFAC-40BEC0F37246}" type="slidenum">
              <a:rPr lang="en-US" smtClean="0"/>
              <a:t>1</a:t>
            </a:fld>
            <a:endParaRPr lang="en-US"/>
          </a:p>
        </p:txBody>
      </p:sp>
    </p:spTree>
    <p:extLst>
      <p:ext uri="{BB962C8B-B14F-4D97-AF65-F5344CB8AC3E}">
        <p14:creationId xmlns:p14="http://schemas.microsoft.com/office/powerpoint/2010/main" val="156987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5683D03F-FDB2-4318-AFAC-40BEC0F37246}" type="slidenum">
              <a:rPr lang="en-US" smtClean="0"/>
              <a:t>10</a:t>
            </a:fld>
            <a:endParaRPr lang="en-US"/>
          </a:p>
        </p:txBody>
      </p:sp>
    </p:spTree>
    <p:extLst>
      <p:ext uri="{BB962C8B-B14F-4D97-AF65-F5344CB8AC3E}">
        <p14:creationId xmlns:p14="http://schemas.microsoft.com/office/powerpoint/2010/main" val="223118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AAEBA-F557-00E1-574B-DF38906B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23B67-C5D6-8097-C297-870EC00D4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1CEB3-E805-F708-910C-3239E532E3B2}"/>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34F11E37-0F38-5FD5-5112-4FDFFD57A2A7}"/>
              </a:ext>
            </a:extLst>
          </p:cNvPr>
          <p:cNvSpPr>
            <a:spLocks noGrp="1"/>
          </p:cNvSpPr>
          <p:nvPr>
            <p:ph type="sldNum" sz="quarter" idx="5"/>
          </p:nvPr>
        </p:nvSpPr>
        <p:spPr/>
        <p:txBody>
          <a:bodyPr/>
          <a:lstStyle/>
          <a:p>
            <a:fld id="{5683D03F-FDB2-4318-AFAC-40BEC0F37246}" type="slidenum">
              <a:rPr lang="en-US" smtClean="0"/>
              <a:t>11</a:t>
            </a:fld>
            <a:endParaRPr lang="en-US"/>
          </a:p>
        </p:txBody>
      </p:sp>
    </p:spTree>
    <p:extLst>
      <p:ext uri="{BB962C8B-B14F-4D97-AF65-F5344CB8AC3E}">
        <p14:creationId xmlns:p14="http://schemas.microsoft.com/office/powerpoint/2010/main" val="289810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DDB048E-5167-605E-7E59-BAB94BCF73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33949465-A893-9AC8-7E6C-5F6E4B2EDE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364" name="Slide Number Placeholder 3">
            <a:extLst>
              <a:ext uri="{FF2B5EF4-FFF2-40B4-BE49-F238E27FC236}">
                <a16:creationId xmlns:a16="http://schemas.microsoft.com/office/drawing/2014/main" id="{B4ECC43C-C06A-768D-2997-604879FB76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DDE8FACA-28ED-4325-A3D9-9CC1824DD7C3}" type="slidenum">
              <a:rPr lang="en-US" altLang="en-US"/>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429F3-E857-2C4C-82BF-043C78401C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27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i="1" dirty="0"/>
          </a:p>
        </p:txBody>
      </p:sp>
      <p:sp>
        <p:nvSpPr>
          <p:cNvPr id="4" name="Slide Number Placeholder 3"/>
          <p:cNvSpPr>
            <a:spLocks noGrp="1"/>
          </p:cNvSpPr>
          <p:nvPr>
            <p:ph type="sldNum" sz="quarter" idx="5"/>
          </p:nvPr>
        </p:nvSpPr>
        <p:spPr/>
        <p:txBody>
          <a:bodyPr/>
          <a:lstStyle/>
          <a:p>
            <a:fld id="{D5269891-1D0B-4A9D-A1F7-50917E3168BC}" type="slidenum">
              <a:rPr lang="en-US" smtClean="0"/>
              <a:t>14</a:t>
            </a:fld>
            <a:endParaRPr lang="en-US"/>
          </a:p>
        </p:txBody>
      </p:sp>
    </p:spTree>
    <p:extLst>
      <p:ext uri="{BB962C8B-B14F-4D97-AF65-F5344CB8AC3E}">
        <p14:creationId xmlns:p14="http://schemas.microsoft.com/office/powerpoint/2010/main" val="26595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3D03F-FDB2-4318-AFAC-40BEC0F37246}" type="slidenum">
              <a:rPr lang="en-US" smtClean="0"/>
              <a:t>15</a:t>
            </a:fld>
            <a:endParaRPr lang="en-US"/>
          </a:p>
        </p:txBody>
      </p:sp>
    </p:spTree>
    <p:extLst>
      <p:ext uri="{BB962C8B-B14F-4D97-AF65-F5344CB8AC3E}">
        <p14:creationId xmlns:p14="http://schemas.microsoft.com/office/powerpoint/2010/main" val="107039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3D03F-FDB2-4318-AFAC-40BEC0F37246}" type="slidenum">
              <a:rPr lang="en-US" smtClean="0"/>
              <a:t>16</a:t>
            </a:fld>
            <a:endParaRPr lang="en-US"/>
          </a:p>
        </p:txBody>
      </p:sp>
    </p:spTree>
    <p:extLst>
      <p:ext uri="{BB962C8B-B14F-4D97-AF65-F5344CB8AC3E}">
        <p14:creationId xmlns:p14="http://schemas.microsoft.com/office/powerpoint/2010/main" val="2815178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B493A-6968-055C-D010-D6BB6BF4E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DFD26-5F71-9847-E71B-257769EA7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4AE4-D55A-D21D-3678-370ABCB26CBB}"/>
              </a:ext>
            </a:extLst>
          </p:cNvPr>
          <p:cNvSpPr>
            <a:spLocks noGrp="1"/>
          </p:cNvSpPr>
          <p:nvPr>
            <p:ph type="body" idx="1"/>
          </p:nvPr>
        </p:nvSpPr>
        <p:spPr/>
        <p:txBody>
          <a:bodyPr/>
          <a:lstStyle/>
          <a:p>
            <a:endParaRPr lang="en-US" sz="1400" dirty="0"/>
          </a:p>
        </p:txBody>
      </p:sp>
      <p:sp>
        <p:nvSpPr>
          <p:cNvPr id="4" name="Slide Number Placeholder 3">
            <a:extLst>
              <a:ext uri="{FF2B5EF4-FFF2-40B4-BE49-F238E27FC236}">
                <a16:creationId xmlns:a16="http://schemas.microsoft.com/office/drawing/2014/main" id="{A4348616-8EB0-DF1B-B34F-A479ACB37E66}"/>
              </a:ext>
            </a:extLst>
          </p:cNvPr>
          <p:cNvSpPr>
            <a:spLocks noGrp="1"/>
          </p:cNvSpPr>
          <p:nvPr>
            <p:ph type="sldNum" sz="quarter" idx="5"/>
          </p:nvPr>
        </p:nvSpPr>
        <p:spPr/>
        <p:txBody>
          <a:bodyPr/>
          <a:lstStyle/>
          <a:p>
            <a:fld id="{5683D03F-FDB2-4318-AFAC-40BEC0F37246}" type="slidenum">
              <a:rPr lang="en-US" smtClean="0"/>
              <a:t>17</a:t>
            </a:fld>
            <a:endParaRPr lang="en-US"/>
          </a:p>
        </p:txBody>
      </p:sp>
    </p:spTree>
    <p:extLst>
      <p:ext uri="{BB962C8B-B14F-4D97-AF65-F5344CB8AC3E}">
        <p14:creationId xmlns:p14="http://schemas.microsoft.com/office/powerpoint/2010/main" val="37820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i="1" dirty="0">
              <a:latin typeface="+mn-lt"/>
            </a:endParaRPr>
          </a:p>
        </p:txBody>
      </p:sp>
      <p:sp>
        <p:nvSpPr>
          <p:cNvPr id="4" name="Slide Number Placeholder 3"/>
          <p:cNvSpPr>
            <a:spLocks noGrp="1"/>
          </p:cNvSpPr>
          <p:nvPr>
            <p:ph type="sldNum" sz="quarter" idx="5"/>
          </p:nvPr>
        </p:nvSpPr>
        <p:spPr/>
        <p:txBody>
          <a:bodyPr/>
          <a:lstStyle/>
          <a:p>
            <a:fld id="{5683D03F-FDB2-4318-AFAC-40BEC0F37246}" type="slidenum">
              <a:rPr lang="en-US" smtClean="0"/>
              <a:t>18</a:t>
            </a:fld>
            <a:endParaRPr lang="en-US"/>
          </a:p>
        </p:txBody>
      </p:sp>
    </p:spTree>
    <p:extLst>
      <p:ext uri="{BB962C8B-B14F-4D97-AF65-F5344CB8AC3E}">
        <p14:creationId xmlns:p14="http://schemas.microsoft.com/office/powerpoint/2010/main" val="171064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5683D03F-FDB2-4318-AFAC-40BEC0F37246}" type="slidenum">
              <a:rPr lang="en-US" smtClean="0"/>
              <a:t>2</a:t>
            </a:fld>
            <a:endParaRPr lang="en-US"/>
          </a:p>
        </p:txBody>
      </p:sp>
    </p:spTree>
    <p:extLst>
      <p:ext uri="{BB962C8B-B14F-4D97-AF65-F5344CB8AC3E}">
        <p14:creationId xmlns:p14="http://schemas.microsoft.com/office/powerpoint/2010/main" val="1707632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5683D03F-FDB2-4318-AFAC-40BEC0F37246}" type="slidenum">
              <a:rPr lang="en-US" smtClean="0"/>
              <a:t>3</a:t>
            </a:fld>
            <a:endParaRPr lang="en-US"/>
          </a:p>
        </p:txBody>
      </p:sp>
    </p:spTree>
    <p:extLst>
      <p:ext uri="{BB962C8B-B14F-4D97-AF65-F5344CB8AC3E}">
        <p14:creationId xmlns:p14="http://schemas.microsoft.com/office/powerpoint/2010/main" val="386919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p>
        </p:txBody>
      </p:sp>
      <p:sp>
        <p:nvSpPr>
          <p:cNvPr id="4" name="Slide Number Placeholder 3"/>
          <p:cNvSpPr>
            <a:spLocks noGrp="1"/>
          </p:cNvSpPr>
          <p:nvPr>
            <p:ph type="sldNum" sz="quarter" idx="5"/>
          </p:nvPr>
        </p:nvSpPr>
        <p:spPr/>
        <p:txBody>
          <a:bodyPr/>
          <a:lstStyle/>
          <a:p>
            <a:fld id="{5683D03F-FDB2-4318-AFAC-40BEC0F37246}" type="slidenum">
              <a:rPr lang="en-US" smtClean="0"/>
              <a:t>4</a:t>
            </a:fld>
            <a:endParaRPr lang="en-US"/>
          </a:p>
        </p:txBody>
      </p:sp>
    </p:spTree>
    <p:extLst>
      <p:ext uri="{BB962C8B-B14F-4D97-AF65-F5344CB8AC3E}">
        <p14:creationId xmlns:p14="http://schemas.microsoft.com/office/powerpoint/2010/main" val="5136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83D03F-FDB2-4318-AFAC-40BEC0F37246}" type="slidenum">
              <a:rPr lang="en-US" smtClean="0"/>
              <a:t>5</a:t>
            </a:fld>
            <a:endParaRPr lang="en-US"/>
          </a:p>
        </p:txBody>
      </p:sp>
    </p:spTree>
    <p:extLst>
      <p:ext uri="{BB962C8B-B14F-4D97-AF65-F5344CB8AC3E}">
        <p14:creationId xmlns:p14="http://schemas.microsoft.com/office/powerpoint/2010/main" val="314259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dirty="0"/>
          </a:p>
        </p:txBody>
      </p:sp>
      <p:sp>
        <p:nvSpPr>
          <p:cNvPr id="4" name="Slide Number Placeholder 3"/>
          <p:cNvSpPr>
            <a:spLocks noGrp="1"/>
          </p:cNvSpPr>
          <p:nvPr>
            <p:ph type="sldNum" sz="quarter" idx="5"/>
          </p:nvPr>
        </p:nvSpPr>
        <p:spPr/>
        <p:txBody>
          <a:bodyPr/>
          <a:lstStyle/>
          <a:p>
            <a:fld id="{5683D03F-FDB2-4318-AFAC-40BEC0F37246}" type="slidenum">
              <a:rPr lang="en-US" smtClean="0"/>
              <a:t>6</a:t>
            </a:fld>
            <a:endParaRPr lang="en-US"/>
          </a:p>
        </p:txBody>
      </p:sp>
    </p:spTree>
    <p:extLst>
      <p:ext uri="{BB962C8B-B14F-4D97-AF65-F5344CB8AC3E}">
        <p14:creationId xmlns:p14="http://schemas.microsoft.com/office/powerpoint/2010/main" val="97497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5683D03F-FDB2-4318-AFAC-40BEC0F37246}" type="slidenum">
              <a:rPr lang="en-US" smtClean="0"/>
              <a:t>7</a:t>
            </a:fld>
            <a:endParaRPr lang="en-US"/>
          </a:p>
        </p:txBody>
      </p:sp>
    </p:spTree>
    <p:extLst>
      <p:ext uri="{BB962C8B-B14F-4D97-AF65-F5344CB8AC3E}">
        <p14:creationId xmlns:p14="http://schemas.microsoft.com/office/powerpoint/2010/main" val="332367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5683D03F-FDB2-4318-AFAC-40BEC0F37246}" type="slidenum">
              <a:rPr lang="en-US" smtClean="0"/>
              <a:t>8</a:t>
            </a:fld>
            <a:endParaRPr lang="en-US"/>
          </a:p>
        </p:txBody>
      </p:sp>
    </p:spTree>
    <p:extLst>
      <p:ext uri="{BB962C8B-B14F-4D97-AF65-F5344CB8AC3E}">
        <p14:creationId xmlns:p14="http://schemas.microsoft.com/office/powerpoint/2010/main" val="157287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1FE07-2DA9-4C74-46F2-D2794BAE5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C9391-796E-EA4C-2DC9-41FCDD66F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52FF5-40F1-FAFE-6D6C-D55D5D121F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DB471-7207-E290-A780-6012D3A094AF}"/>
              </a:ext>
            </a:extLst>
          </p:cNvPr>
          <p:cNvSpPr>
            <a:spLocks noGrp="1"/>
          </p:cNvSpPr>
          <p:nvPr>
            <p:ph type="sldNum" sz="quarter" idx="5"/>
          </p:nvPr>
        </p:nvSpPr>
        <p:spPr/>
        <p:txBody>
          <a:bodyPr/>
          <a:lstStyle/>
          <a:p>
            <a:fld id="{5683D03F-FDB2-4318-AFAC-40BEC0F37246}" type="slidenum">
              <a:rPr lang="en-US" smtClean="0"/>
              <a:t>9</a:t>
            </a:fld>
            <a:endParaRPr lang="en-US"/>
          </a:p>
        </p:txBody>
      </p:sp>
    </p:spTree>
    <p:extLst>
      <p:ext uri="{BB962C8B-B14F-4D97-AF65-F5344CB8AC3E}">
        <p14:creationId xmlns:p14="http://schemas.microsoft.com/office/powerpoint/2010/main" val="223669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B1B8-36B5-A085-C01C-3542B6AD7F9B}"/>
              </a:ext>
            </a:extLst>
          </p:cNvPr>
          <p:cNvSpPr>
            <a:spLocks noGrp="1"/>
          </p:cNvSpPr>
          <p:nvPr>
            <p:ph type="title"/>
          </p:nvPr>
        </p:nvSpPr>
        <p:spPr/>
        <p:txBody>
          <a:bodyPr/>
          <a:lstStyle>
            <a:lvl1pPr>
              <a:defRPr b="0" i="0">
                <a:solidFill>
                  <a:schemeClr val="accent1"/>
                </a:solidFill>
                <a:latin typeface="DM Serif Text" pitchFamily="2" charset="0"/>
              </a:defRPr>
            </a:lvl1pPr>
          </a:lstStyle>
          <a:p>
            <a:r>
              <a:rPr lang="en-US"/>
              <a:t>Click to edit Master title</a:t>
            </a:r>
          </a:p>
        </p:txBody>
      </p:sp>
      <p:sp>
        <p:nvSpPr>
          <p:cNvPr id="3" name="Content Placeholder 2">
            <a:extLst>
              <a:ext uri="{FF2B5EF4-FFF2-40B4-BE49-F238E27FC236}">
                <a16:creationId xmlns:a16="http://schemas.microsoft.com/office/drawing/2014/main" id="{D3FDFF9B-1B17-DB8C-CCAB-20BA32F79F7A}"/>
              </a:ext>
            </a:extLst>
          </p:cNvPr>
          <p:cNvSpPr>
            <a:spLocks noGrp="1"/>
          </p:cNvSpPr>
          <p:nvPr>
            <p:ph idx="1"/>
          </p:nvPr>
        </p:nvSpPr>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5BA3-F97F-E5CE-DD70-3AC65532A554}"/>
              </a:ext>
            </a:extLst>
          </p:cNvPr>
          <p:cNvSpPr>
            <a:spLocks noGrp="1"/>
          </p:cNvSpPr>
          <p:nvPr>
            <p:ph type="dt" sz="half" idx="10"/>
          </p:nvPr>
        </p:nvSpPr>
        <p:spPr/>
        <p:txBody>
          <a:body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C2AD495D-2C90-AC26-5A55-EDC8CB7F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6F19-1065-33A5-96A5-BE4A3621A91D}"/>
              </a:ext>
            </a:extLst>
          </p:cNvPr>
          <p:cNvSpPr>
            <a:spLocks noGrp="1"/>
          </p:cNvSpPr>
          <p:nvPr>
            <p:ph type="sldNum" sz="quarter" idx="12"/>
          </p:nvPr>
        </p:nvSpPr>
        <p:spPr/>
        <p:txBody>
          <a:bodyPr/>
          <a:lstStyle/>
          <a:p>
            <a:fld id="{7D3812B7-6A35-4C49-AB4A-39BC1F0D79F4}" type="slidenum">
              <a:rPr lang="en-US" smtClean="0"/>
              <a:t>‹#›</a:t>
            </a:fld>
            <a:endParaRPr lang="en-US"/>
          </a:p>
        </p:txBody>
      </p:sp>
      <p:sp>
        <p:nvSpPr>
          <p:cNvPr id="8" name="Rectangle 7">
            <a:extLst>
              <a:ext uri="{FF2B5EF4-FFF2-40B4-BE49-F238E27FC236}">
                <a16:creationId xmlns:a16="http://schemas.microsoft.com/office/drawing/2014/main" id="{E1497C7B-7C7F-107F-0EB9-86F226A4ABF5}"/>
              </a:ext>
            </a:extLst>
          </p:cNvPr>
          <p:cNvSpPr/>
          <p:nvPr userDrawn="1"/>
        </p:nvSpPr>
        <p:spPr>
          <a:xfrm>
            <a:off x="2" y="0"/>
            <a:ext cx="196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67A82C9-9C9A-E839-3D6B-22F0A1CFEB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65899" y="184358"/>
            <a:ext cx="533399" cy="269663"/>
          </a:xfrm>
          <a:prstGeom prst="rect">
            <a:avLst/>
          </a:prstGeom>
        </p:spPr>
      </p:pic>
    </p:spTree>
    <p:extLst>
      <p:ext uri="{BB962C8B-B14F-4D97-AF65-F5344CB8AC3E}">
        <p14:creationId xmlns:p14="http://schemas.microsoft.com/office/powerpoint/2010/main" val="142525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720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199378B-7F0B-CD47-AB87-D986115D1B59}"/>
              </a:ext>
            </a:extLst>
          </p:cNvPr>
          <p:cNvSpPr>
            <a:spLocks/>
          </p:cNvSpPr>
          <p:nvPr userDrawn="1"/>
        </p:nvSpPr>
        <p:spPr bwMode="auto">
          <a:xfrm>
            <a:off x="4783385" y="6434258"/>
            <a:ext cx="6807200" cy="160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nchorCtr="0">
            <a:spAutoFit/>
          </a:bodyPr>
          <a:lstStyle/>
          <a:p>
            <a:pPr algn="r">
              <a:lnSpc>
                <a:spcPts val="1400"/>
              </a:lnSpc>
              <a:spcBef>
                <a:spcPts val="0"/>
              </a:spcBef>
            </a:pPr>
            <a:r>
              <a:rPr lang="en-US" sz="900" b="1">
                <a:solidFill>
                  <a:schemeClr val="tx1">
                    <a:lumMod val="75000"/>
                    <a:lumOff val="25000"/>
                  </a:schemeClr>
                </a:solidFill>
                <a:latin typeface="Arial"/>
                <a:cs typeface="Arial"/>
                <a:sym typeface="Helvetica" charset="0"/>
              </a:rPr>
              <a:t>Child Care Aware of America </a:t>
            </a:r>
            <a:r>
              <a:rPr lang="en-US" sz="900">
                <a:solidFill>
                  <a:schemeClr val="tx1">
                    <a:lumMod val="75000"/>
                    <a:lumOff val="25000"/>
                  </a:schemeClr>
                </a:solidFill>
                <a:latin typeface="Arial"/>
                <a:cs typeface="Arial"/>
                <a:sym typeface="Helvetica" charset="0"/>
              </a:rPr>
              <a:t>/ September 12, 2024</a:t>
            </a:r>
          </a:p>
        </p:txBody>
      </p:sp>
      <p:sp>
        <p:nvSpPr>
          <p:cNvPr id="3" name="TextBox 2">
            <a:extLst>
              <a:ext uri="{FF2B5EF4-FFF2-40B4-BE49-F238E27FC236}">
                <a16:creationId xmlns:a16="http://schemas.microsoft.com/office/drawing/2014/main" id="{6FEC6C13-66CC-DE0B-A9CA-0FB9EE87D46C}"/>
              </a:ext>
            </a:extLst>
          </p:cNvPr>
          <p:cNvSpPr txBox="1"/>
          <p:nvPr userDrawn="1"/>
        </p:nvSpPr>
        <p:spPr>
          <a:xfrm>
            <a:off x="10363200" y="39155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8796835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Dark Blue Blank">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3F2C16-FFAC-2997-62B6-7CD39F6A889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653B0AB-CD60-B3E2-11B3-B06D9DA8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8385" y="6375980"/>
            <a:ext cx="533400" cy="269663"/>
          </a:xfrm>
          <a:prstGeom prst="rect">
            <a:avLst/>
          </a:prstGeom>
        </p:spPr>
      </p:pic>
    </p:spTree>
    <p:extLst>
      <p:ext uri="{BB962C8B-B14F-4D97-AF65-F5344CB8AC3E}">
        <p14:creationId xmlns:p14="http://schemas.microsoft.com/office/powerpoint/2010/main" val="345980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ening (09-11-20)-17">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0" y="0"/>
            <a:ext cx="6889209" cy="6858000"/>
          </a:xfrm>
          <a:custGeom>
            <a:avLst/>
            <a:gdLst>
              <a:gd name="T0" fmla="*/ 765 w 4570"/>
              <a:gd name="T1" fmla="*/ 4552 h 4552"/>
              <a:gd name="T2" fmla="*/ 909 w 4570"/>
              <a:gd name="T3" fmla="*/ 4552 h 4552"/>
              <a:gd name="T4" fmla="*/ 1740 w 4570"/>
              <a:gd name="T5" fmla="*/ 3717 h 4552"/>
              <a:gd name="T6" fmla="*/ 837 w 4570"/>
              <a:gd name="T7" fmla="*/ 2810 h 4552"/>
              <a:gd name="T8" fmla="*/ 0 w 4570"/>
              <a:gd name="T9" fmla="*/ 3650 h 4552"/>
              <a:gd name="T10" fmla="*/ 0 w 4570"/>
              <a:gd name="T11" fmla="*/ 3783 h 4552"/>
              <a:gd name="T12" fmla="*/ 765 w 4570"/>
              <a:gd name="T13" fmla="*/ 4552 h 4552"/>
              <a:gd name="T14" fmla="*/ 2652 w 4570"/>
              <a:gd name="T15" fmla="*/ 4552 h 4552"/>
              <a:gd name="T16" fmla="*/ 2795 w 4570"/>
              <a:gd name="T17" fmla="*/ 4552 h 4552"/>
              <a:gd name="T18" fmla="*/ 3627 w 4570"/>
              <a:gd name="T19" fmla="*/ 3717 h 4552"/>
              <a:gd name="T20" fmla="*/ 2723 w 4570"/>
              <a:gd name="T21" fmla="*/ 2810 h 4552"/>
              <a:gd name="T22" fmla="*/ 1820 w 4570"/>
              <a:gd name="T23" fmla="*/ 3717 h 4552"/>
              <a:gd name="T24" fmla="*/ 2652 w 4570"/>
              <a:gd name="T25" fmla="*/ 4552 h 4552"/>
              <a:gd name="T26" fmla="*/ 2876 w 4570"/>
              <a:gd name="T27" fmla="*/ 4552 h 4552"/>
              <a:gd name="T28" fmla="*/ 4459 w 4570"/>
              <a:gd name="T29" fmla="*/ 4552 h 4552"/>
              <a:gd name="T30" fmla="*/ 3667 w 4570"/>
              <a:gd name="T31" fmla="*/ 3757 h 4552"/>
              <a:gd name="T32" fmla="*/ 2876 w 4570"/>
              <a:gd name="T33" fmla="*/ 4552 h 4552"/>
              <a:gd name="T34" fmla="*/ 3698 w 4570"/>
              <a:gd name="T35" fmla="*/ 0 h 4552"/>
              <a:gd name="T36" fmla="*/ 3635 w 4570"/>
              <a:gd name="T37" fmla="*/ 0 h 4552"/>
              <a:gd name="T38" fmla="*/ 2763 w 4570"/>
              <a:gd name="T39" fmla="*/ 875 h 4552"/>
              <a:gd name="T40" fmla="*/ 3667 w 4570"/>
              <a:gd name="T41" fmla="*/ 1782 h 4552"/>
              <a:gd name="T42" fmla="*/ 4570 w 4570"/>
              <a:gd name="T43" fmla="*/ 875 h 4552"/>
              <a:gd name="T44" fmla="*/ 3698 w 4570"/>
              <a:gd name="T45" fmla="*/ 0 h 4552"/>
              <a:gd name="T46" fmla="*/ 3555 w 4570"/>
              <a:gd name="T47" fmla="*/ 0 h 4552"/>
              <a:gd name="T48" fmla="*/ 1893 w 4570"/>
              <a:gd name="T49" fmla="*/ 0 h 4552"/>
              <a:gd name="T50" fmla="*/ 2723 w 4570"/>
              <a:gd name="T51" fmla="*/ 835 h 4552"/>
              <a:gd name="T52" fmla="*/ 3555 w 4570"/>
              <a:gd name="T53" fmla="*/ 0 h 4552"/>
              <a:gd name="T54" fmla="*/ 1812 w 4570"/>
              <a:gd name="T55" fmla="*/ 0 h 4552"/>
              <a:gd name="T56" fmla="*/ 1749 w 4570"/>
              <a:gd name="T57" fmla="*/ 0 h 4552"/>
              <a:gd name="T58" fmla="*/ 877 w 4570"/>
              <a:gd name="T59" fmla="*/ 875 h 4552"/>
              <a:gd name="T60" fmla="*/ 1780 w 4570"/>
              <a:gd name="T61" fmla="*/ 1782 h 4552"/>
              <a:gd name="T62" fmla="*/ 2684 w 4570"/>
              <a:gd name="T63" fmla="*/ 875 h 4552"/>
              <a:gd name="T64" fmla="*/ 1812 w 4570"/>
              <a:gd name="T65" fmla="*/ 0 h 4552"/>
              <a:gd name="T66" fmla="*/ 0 w 4570"/>
              <a:gd name="T67" fmla="*/ 76 h 4552"/>
              <a:gd name="T68" fmla="*/ 0 w 4570"/>
              <a:gd name="T69" fmla="*/ 1675 h 4552"/>
              <a:gd name="T70" fmla="*/ 797 w 4570"/>
              <a:gd name="T71" fmla="*/ 875 h 4552"/>
              <a:gd name="T72" fmla="*/ 0 w 4570"/>
              <a:gd name="T73" fmla="*/ 76 h 4552"/>
              <a:gd name="T74" fmla="*/ 0 w 4570"/>
              <a:gd name="T75" fmla="*/ 1756 h 4552"/>
              <a:gd name="T76" fmla="*/ 0 w 4570"/>
              <a:gd name="T77" fmla="*/ 1889 h 4552"/>
              <a:gd name="T78" fmla="*/ 837 w 4570"/>
              <a:gd name="T79" fmla="*/ 2730 h 4552"/>
              <a:gd name="T80" fmla="*/ 1740 w 4570"/>
              <a:gd name="T81" fmla="*/ 1822 h 4552"/>
              <a:gd name="T82" fmla="*/ 837 w 4570"/>
              <a:gd name="T83" fmla="*/ 915 h 4552"/>
              <a:gd name="T84" fmla="*/ 0 w 4570"/>
              <a:gd name="T85" fmla="*/ 1756 h 4552"/>
              <a:gd name="T86" fmla="*/ 0 w 4570"/>
              <a:gd name="T87" fmla="*/ 1970 h 4552"/>
              <a:gd name="T88" fmla="*/ 0 w 4570"/>
              <a:gd name="T89" fmla="*/ 3569 h 4552"/>
              <a:gd name="T90" fmla="*/ 797 w 4570"/>
              <a:gd name="T91" fmla="*/ 2770 h 4552"/>
              <a:gd name="T92" fmla="*/ 0 w 4570"/>
              <a:gd name="T93" fmla="*/ 1970 h 4552"/>
              <a:gd name="T94" fmla="*/ 877 w 4570"/>
              <a:gd name="T95" fmla="*/ 2770 h 4552"/>
              <a:gd name="T96" fmla="*/ 1780 w 4570"/>
              <a:gd name="T97" fmla="*/ 1862 h 4552"/>
              <a:gd name="T98" fmla="*/ 2684 w 4570"/>
              <a:gd name="T99" fmla="*/ 2770 h 4552"/>
              <a:gd name="T100" fmla="*/ 1780 w 4570"/>
              <a:gd name="T101" fmla="*/ 3677 h 4552"/>
              <a:gd name="T102" fmla="*/ 877 w 4570"/>
              <a:gd name="T103" fmla="*/ 2770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70" h="4552">
                <a:moveTo>
                  <a:pt x="765" y="4552"/>
                </a:moveTo>
                <a:lnTo>
                  <a:pt x="909" y="4552"/>
                </a:lnTo>
                <a:lnTo>
                  <a:pt x="1740" y="3717"/>
                </a:lnTo>
                <a:lnTo>
                  <a:pt x="837" y="2810"/>
                </a:lnTo>
                <a:lnTo>
                  <a:pt x="0" y="3650"/>
                </a:lnTo>
                <a:lnTo>
                  <a:pt x="0" y="3783"/>
                </a:lnTo>
                <a:lnTo>
                  <a:pt x="765" y="4552"/>
                </a:lnTo>
                <a:close/>
                <a:moveTo>
                  <a:pt x="2652" y="4552"/>
                </a:moveTo>
                <a:lnTo>
                  <a:pt x="2795" y="4552"/>
                </a:lnTo>
                <a:lnTo>
                  <a:pt x="3627" y="3717"/>
                </a:lnTo>
                <a:lnTo>
                  <a:pt x="2723" y="2810"/>
                </a:lnTo>
                <a:lnTo>
                  <a:pt x="1820" y="3717"/>
                </a:lnTo>
                <a:lnTo>
                  <a:pt x="2652" y="4552"/>
                </a:lnTo>
                <a:close/>
                <a:moveTo>
                  <a:pt x="2876" y="4552"/>
                </a:moveTo>
                <a:lnTo>
                  <a:pt x="4459" y="4552"/>
                </a:lnTo>
                <a:lnTo>
                  <a:pt x="3667" y="3757"/>
                </a:lnTo>
                <a:lnTo>
                  <a:pt x="2876" y="4552"/>
                </a:lnTo>
                <a:close/>
                <a:moveTo>
                  <a:pt x="3698" y="0"/>
                </a:moveTo>
                <a:lnTo>
                  <a:pt x="3635" y="0"/>
                </a:lnTo>
                <a:lnTo>
                  <a:pt x="2763" y="875"/>
                </a:lnTo>
                <a:lnTo>
                  <a:pt x="3667" y="1782"/>
                </a:lnTo>
                <a:lnTo>
                  <a:pt x="4570" y="875"/>
                </a:lnTo>
                <a:lnTo>
                  <a:pt x="3698" y="0"/>
                </a:lnTo>
                <a:close/>
                <a:moveTo>
                  <a:pt x="3555" y="0"/>
                </a:moveTo>
                <a:lnTo>
                  <a:pt x="1893" y="0"/>
                </a:lnTo>
                <a:lnTo>
                  <a:pt x="2723" y="835"/>
                </a:lnTo>
                <a:lnTo>
                  <a:pt x="3555" y="0"/>
                </a:lnTo>
                <a:close/>
                <a:moveTo>
                  <a:pt x="1812" y="0"/>
                </a:moveTo>
                <a:lnTo>
                  <a:pt x="1749" y="0"/>
                </a:lnTo>
                <a:lnTo>
                  <a:pt x="877" y="875"/>
                </a:lnTo>
                <a:lnTo>
                  <a:pt x="1780" y="1782"/>
                </a:lnTo>
                <a:lnTo>
                  <a:pt x="2684" y="875"/>
                </a:lnTo>
                <a:lnTo>
                  <a:pt x="1812" y="0"/>
                </a:lnTo>
                <a:close/>
                <a:moveTo>
                  <a:pt x="0" y="76"/>
                </a:moveTo>
                <a:lnTo>
                  <a:pt x="0" y="1675"/>
                </a:lnTo>
                <a:lnTo>
                  <a:pt x="797" y="875"/>
                </a:lnTo>
                <a:lnTo>
                  <a:pt x="0" y="76"/>
                </a:lnTo>
                <a:close/>
                <a:moveTo>
                  <a:pt x="0" y="1756"/>
                </a:moveTo>
                <a:lnTo>
                  <a:pt x="0" y="1889"/>
                </a:lnTo>
                <a:lnTo>
                  <a:pt x="837" y="2730"/>
                </a:lnTo>
                <a:lnTo>
                  <a:pt x="1740" y="1822"/>
                </a:lnTo>
                <a:lnTo>
                  <a:pt x="837" y="915"/>
                </a:lnTo>
                <a:lnTo>
                  <a:pt x="0" y="1756"/>
                </a:lnTo>
                <a:close/>
                <a:moveTo>
                  <a:pt x="0" y="1970"/>
                </a:moveTo>
                <a:lnTo>
                  <a:pt x="0" y="3569"/>
                </a:lnTo>
                <a:lnTo>
                  <a:pt x="797" y="2770"/>
                </a:lnTo>
                <a:lnTo>
                  <a:pt x="0" y="1970"/>
                </a:lnTo>
                <a:close/>
                <a:moveTo>
                  <a:pt x="877" y="2770"/>
                </a:moveTo>
                <a:lnTo>
                  <a:pt x="1780" y="1862"/>
                </a:lnTo>
                <a:lnTo>
                  <a:pt x="2684" y="2770"/>
                </a:lnTo>
                <a:lnTo>
                  <a:pt x="1780" y="3677"/>
                </a:lnTo>
                <a:lnTo>
                  <a:pt x="877" y="277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481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09-11-20)-09">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Рисунок 2"/>
          <p:cNvSpPr>
            <a:spLocks noGrp="1"/>
          </p:cNvSpPr>
          <p:nvPr>
            <p:ph type="pic" sz="quarter" idx="11"/>
          </p:nvPr>
        </p:nvSpPr>
        <p:spPr>
          <a:xfrm>
            <a:off x="1402006" y="1435288"/>
            <a:ext cx="3045953" cy="3045482"/>
          </a:xfrm>
          <a:prstGeom prst="ellipse">
            <a:avLst/>
          </a:prstGeom>
          <a:solidFill>
            <a:schemeClr val="bg1">
              <a:lumMod val="85000"/>
              <a:alpha val="12000"/>
            </a:schemeClr>
          </a:solidFill>
          <a:ln w="63500">
            <a:solidFill>
              <a:schemeClr val="bg2"/>
            </a:solidFill>
          </a:ln>
          <a:effectLst>
            <a:outerShdw blurRad="2921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150362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ening (09-11-20)-05">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5899355" y="538762"/>
            <a:ext cx="5781368" cy="279925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5899355" y="3519988"/>
            <a:ext cx="5781368" cy="279925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925927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ing (09-11-20)-0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7552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etitors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33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rvices (26-09-22)-07">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1C11A71E-55E6-402E-979F-03A2FBDC6804}"/>
              </a:ext>
            </a:extLst>
          </p:cNvPr>
          <p:cNvSpPr/>
          <p:nvPr userDrawn="1"/>
        </p:nvSpPr>
        <p:spPr>
          <a:xfrm>
            <a:off x="0" y="0"/>
            <a:ext cx="12192000" cy="6858000"/>
          </a:xfrm>
          <a:prstGeom prst="rect">
            <a:avLst/>
          </a:prstGeom>
          <a:gradFill flip="none" rotWithShape="1">
            <a:gsLst>
              <a:gs pos="5000">
                <a:schemeClr val="accent4">
                  <a:lumMod val="75000"/>
                </a:schemeClr>
              </a:gs>
              <a:gs pos="50000">
                <a:schemeClr val="accent4">
                  <a:lumMod val="75000"/>
                </a:schemeClr>
              </a:gs>
              <a:gs pos="95000">
                <a:schemeClr val="accent4">
                  <a:lumMod val="75000"/>
                </a:schemeClr>
              </a:gs>
            </a:gsLst>
            <a:lin ang="6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44C5CAF9-5AC7-4520-95BE-38A373EF5A78}"/>
              </a:ext>
            </a:extLst>
          </p:cNvPr>
          <p:cNvSpPr/>
          <p:nvPr userDrawn="1"/>
        </p:nvSpPr>
        <p:spPr>
          <a:xfrm rot="14939863" flipH="1">
            <a:off x="738400" y="1946373"/>
            <a:ext cx="15978344" cy="8446952"/>
          </a:xfrm>
          <a:prstGeom prst="ellipse">
            <a:avLst/>
          </a:prstGeom>
          <a:gradFill>
            <a:gsLst>
              <a:gs pos="13000">
                <a:schemeClr val="accent4"/>
              </a:gs>
              <a:gs pos="92000">
                <a:schemeClr val="accent4">
                  <a:alpha val="0"/>
                </a:schemeClr>
              </a:gs>
            </a:gsLst>
            <a:lin ang="150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2" name="Freeform 9">
            <a:extLst>
              <a:ext uri="{FF2B5EF4-FFF2-40B4-BE49-F238E27FC236}">
                <a16:creationId xmlns:a16="http://schemas.microsoft.com/office/drawing/2014/main" id="{29AA4B81-6DD2-49BD-841C-4929CC8A499D}"/>
              </a:ext>
            </a:extLst>
          </p:cNvPr>
          <p:cNvSpPr>
            <a:spLocks/>
          </p:cNvSpPr>
          <p:nvPr userDrawn="1"/>
        </p:nvSpPr>
        <p:spPr bwMode="auto">
          <a:xfrm rot="11349744">
            <a:off x="5224297" y="-1762361"/>
            <a:ext cx="7882201" cy="7910939"/>
          </a:xfrm>
          <a:custGeom>
            <a:avLst/>
            <a:gdLst>
              <a:gd name="T0" fmla="*/ 1315 w 1318"/>
              <a:gd name="T1" fmla="*/ 729 h 1322"/>
              <a:gd name="T2" fmla="*/ 1298 w 1318"/>
              <a:gd name="T3" fmla="*/ 826 h 1322"/>
              <a:gd name="T4" fmla="*/ 1266 w 1318"/>
              <a:gd name="T5" fmla="*/ 918 h 1322"/>
              <a:gd name="T6" fmla="*/ 1223 w 1318"/>
              <a:gd name="T7" fmla="*/ 1004 h 1322"/>
              <a:gd name="T8" fmla="*/ 1168 w 1318"/>
              <a:gd name="T9" fmla="*/ 1081 h 1322"/>
              <a:gd name="T10" fmla="*/ 1103 w 1318"/>
              <a:gd name="T11" fmla="*/ 1150 h 1322"/>
              <a:gd name="T12" fmla="*/ 1028 w 1318"/>
              <a:gd name="T13" fmla="*/ 1209 h 1322"/>
              <a:gd name="T14" fmla="*/ 945 w 1318"/>
              <a:gd name="T15" fmla="*/ 1256 h 1322"/>
              <a:gd name="T16" fmla="*/ 855 w 1318"/>
              <a:gd name="T17" fmla="*/ 1292 h 1322"/>
              <a:gd name="T18" fmla="*/ 759 w 1318"/>
              <a:gd name="T19" fmla="*/ 1315 h 1322"/>
              <a:gd name="T20" fmla="*/ 659 w 1318"/>
              <a:gd name="T21" fmla="*/ 1322 h 1322"/>
              <a:gd name="T22" fmla="*/ 559 w 1318"/>
              <a:gd name="T23" fmla="*/ 1315 h 1322"/>
              <a:gd name="T24" fmla="*/ 463 w 1318"/>
              <a:gd name="T25" fmla="*/ 1292 h 1322"/>
              <a:gd name="T26" fmla="*/ 373 w 1318"/>
              <a:gd name="T27" fmla="*/ 1256 h 1322"/>
              <a:gd name="T28" fmla="*/ 290 w 1318"/>
              <a:gd name="T29" fmla="*/ 1209 h 1322"/>
              <a:gd name="T30" fmla="*/ 216 w 1318"/>
              <a:gd name="T31" fmla="*/ 1150 h 1322"/>
              <a:gd name="T32" fmla="*/ 150 w 1318"/>
              <a:gd name="T33" fmla="*/ 1081 h 1322"/>
              <a:gd name="T34" fmla="*/ 95 w 1318"/>
              <a:gd name="T35" fmla="*/ 1004 h 1322"/>
              <a:gd name="T36" fmla="*/ 52 w 1318"/>
              <a:gd name="T37" fmla="*/ 918 h 1322"/>
              <a:gd name="T38" fmla="*/ 20 w 1318"/>
              <a:gd name="T39" fmla="*/ 826 h 1322"/>
              <a:gd name="T40" fmla="*/ 3 w 1318"/>
              <a:gd name="T41" fmla="*/ 729 h 1322"/>
              <a:gd name="T42" fmla="*/ 1 w 1318"/>
              <a:gd name="T43" fmla="*/ 627 h 1322"/>
              <a:gd name="T44" fmla="*/ 13 w 1318"/>
              <a:gd name="T45" fmla="*/ 528 h 1322"/>
              <a:gd name="T46" fmla="*/ 40 w 1318"/>
              <a:gd name="T47" fmla="*/ 433 h 1322"/>
              <a:gd name="T48" fmla="*/ 80 w 1318"/>
              <a:gd name="T49" fmla="*/ 346 h 1322"/>
              <a:gd name="T50" fmla="*/ 131 w 1318"/>
              <a:gd name="T51" fmla="*/ 265 h 1322"/>
              <a:gd name="T52" fmla="*/ 193 w 1318"/>
              <a:gd name="T53" fmla="*/ 194 h 1322"/>
              <a:gd name="T54" fmla="*/ 265 w 1318"/>
              <a:gd name="T55" fmla="*/ 131 h 1322"/>
              <a:gd name="T56" fmla="*/ 345 w 1318"/>
              <a:gd name="T57" fmla="*/ 80 h 1322"/>
              <a:gd name="T58" fmla="*/ 432 w 1318"/>
              <a:gd name="T59" fmla="*/ 40 h 1322"/>
              <a:gd name="T60" fmla="*/ 526 w 1318"/>
              <a:gd name="T61" fmla="*/ 13 h 1322"/>
              <a:gd name="T62" fmla="*/ 625 w 1318"/>
              <a:gd name="T63" fmla="*/ 1 h 1322"/>
              <a:gd name="T64" fmla="*/ 727 w 1318"/>
              <a:gd name="T65" fmla="*/ 3 h 1322"/>
              <a:gd name="T66" fmla="*/ 824 w 1318"/>
              <a:gd name="T67" fmla="*/ 21 h 1322"/>
              <a:gd name="T68" fmla="*/ 916 w 1318"/>
              <a:gd name="T69" fmla="*/ 52 h 1322"/>
              <a:gd name="T70" fmla="*/ 1001 w 1318"/>
              <a:gd name="T71" fmla="*/ 95 h 1322"/>
              <a:gd name="T72" fmla="*/ 1078 w 1318"/>
              <a:gd name="T73" fmla="*/ 151 h 1322"/>
              <a:gd name="T74" fmla="*/ 1148 w 1318"/>
              <a:gd name="T75" fmla="*/ 216 h 1322"/>
              <a:gd name="T76" fmla="*/ 1206 w 1318"/>
              <a:gd name="T77" fmla="*/ 291 h 1322"/>
              <a:gd name="T78" fmla="*/ 1254 w 1318"/>
              <a:gd name="T79" fmla="*/ 374 h 1322"/>
              <a:gd name="T80" fmla="*/ 1289 w 1318"/>
              <a:gd name="T81" fmla="*/ 464 h 1322"/>
              <a:gd name="T82" fmla="*/ 1311 w 1318"/>
              <a:gd name="T83" fmla="*/ 561 h 1322"/>
              <a:gd name="T84" fmla="*/ 1318 w 1318"/>
              <a:gd name="T85" fmla="*/ 661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8" h="1322">
                <a:moveTo>
                  <a:pt x="1318" y="661"/>
                </a:moveTo>
                <a:lnTo>
                  <a:pt x="1317" y="695"/>
                </a:lnTo>
                <a:lnTo>
                  <a:pt x="1315" y="729"/>
                </a:lnTo>
                <a:lnTo>
                  <a:pt x="1311" y="761"/>
                </a:lnTo>
                <a:lnTo>
                  <a:pt x="1305" y="794"/>
                </a:lnTo>
                <a:lnTo>
                  <a:pt x="1298" y="826"/>
                </a:lnTo>
                <a:lnTo>
                  <a:pt x="1289" y="858"/>
                </a:lnTo>
                <a:lnTo>
                  <a:pt x="1278" y="888"/>
                </a:lnTo>
                <a:lnTo>
                  <a:pt x="1266" y="918"/>
                </a:lnTo>
                <a:lnTo>
                  <a:pt x="1254" y="948"/>
                </a:lnTo>
                <a:lnTo>
                  <a:pt x="1239" y="976"/>
                </a:lnTo>
                <a:lnTo>
                  <a:pt x="1223" y="1004"/>
                </a:lnTo>
                <a:lnTo>
                  <a:pt x="1206" y="1031"/>
                </a:lnTo>
                <a:lnTo>
                  <a:pt x="1187" y="1056"/>
                </a:lnTo>
                <a:lnTo>
                  <a:pt x="1168" y="1081"/>
                </a:lnTo>
                <a:lnTo>
                  <a:pt x="1148" y="1106"/>
                </a:lnTo>
                <a:lnTo>
                  <a:pt x="1125" y="1128"/>
                </a:lnTo>
                <a:lnTo>
                  <a:pt x="1103" y="1150"/>
                </a:lnTo>
                <a:lnTo>
                  <a:pt x="1078" y="1171"/>
                </a:lnTo>
                <a:lnTo>
                  <a:pt x="1054" y="1191"/>
                </a:lnTo>
                <a:lnTo>
                  <a:pt x="1028" y="1209"/>
                </a:lnTo>
                <a:lnTo>
                  <a:pt x="1001" y="1226"/>
                </a:lnTo>
                <a:lnTo>
                  <a:pt x="974" y="1242"/>
                </a:lnTo>
                <a:lnTo>
                  <a:pt x="945" y="1256"/>
                </a:lnTo>
                <a:lnTo>
                  <a:pt x="916" y="1269"/>
                </a:lnTo>
                <a:lnTo>
                  <a:pt x="886" y="1282"/>
                </a:lnTo>
                <a:lnTo>
                  <a:pt x="855" y="1292"/>
                </a:lnTo>
                <a:lnTo>
                  <a:pt x="824" y="1301"/>
                </a:lnTo>
                <a:lnTo>
                  <a:pt x="792" y="1308"/>
                </a:lnTo>
                <a:lnTo>
                  <a:pt x="759" y="1315"/>
                </a:lnTo>
                <a:lnTo>
                  <a:pt x="727" y="1319"/>
                </a:lnTo>
                <a:lnTo>
                  <a:pt x="693" y="1321"/>
                </a:lnTo>
                <a:lnTo>
                  <a:pt x="659" y="1322"/>
                </a:lnTo>
                <a:lnTo>
                  <a:pt x="625" y="1321"/>
                </a:lnTo>
                <a:lnTo>
                  <a:pt x="592" y="1319"/>
                </a:lnTo>
                <a:lnTo>
                  <a:pt x="559" y="1315"/>
                </a:lnTo>
                <a:lnTo>
                  <a:pt x="526" y="1308"/>
                </a:lnTo>
                <a:lnTo>
                  <a:pt x="495" y="1301"/>
                </a:lnTo>
                <a:lnTo>
                  <a:pt x="463" y="1292"/>
                </a:lnTo>
                <a:lnTo>
                  <a:pt x="432" y="1282"/>
                </a:lnTo>
                <a:lnTo>
                  <a:pt x="403" y="1269"/>
                </a:lnTo>
                <a:lnTo>
                  <a:pt x="373" y="1256"/>
                </a:lnTo>
                <a:lnTo>
                  <a:pt x="345" y="1242"/>
                </a:lnTo>
                <a:lnTo>
                  <a:pt x="318" y="1226"/>
                </a:lnTo>
                <a:lnTo>
                  <a:pt x="290" y="1209"/>
                </a:lnTo>
                <a:lnTo>
                  <a:pt x="265" y="1191"/>
                </a:lnTo>
                <a:lnTo>
                  <a:pt x="240" y="1171"/>
                </a:lnTo>
                <a:lnTo>
                  <a:pt x="216" y="1150"/>
                </a:lnTo>
                <a:lnTo>
                  <a:pt x="193" y="1128"/>
                </a:lnTo>
                <a:lnTo>
                  <a:pt x="172" y="1106"/>
                </a:lnTo>
                <a:lnTo>
                  <a:pt x="150" y="1081"/>
                </a:lnTo>
                <a:lnTo>
                  <a:pt x="131" y="1056"/>
                </a:lnTo>
                <a:lnTo>
                  <a:pt x="112" y="1031"/>
                </a:lnTo>
                <a:lnTo>
                  <a:pt x="95" y="1004"/>
                </a:lnTo>
                <a:lnTo>
                  <a:pt x="80" y="976"/>
                </a:lnTo>
                <a:lnTo>
                  <a:pt x="65" y="948"/>
                </a:lnTo>
                <a:lnTo>
                  <a:pt x="52" y="918"/>
                </a:lnTo>
                <a:lnTo>
                  <a:pt x="40" y="888"/>
                </a:lnTo>
                <a:lnTo>
                  <a:pt x="30" y="858"/>
                </a:lnTo>
                <a:lnTo>
                  <a:pt x="20" y="826"/>
                </a:lnTo>
                <a:lnTo>
                  <a:pt x="13" y="794"/>
                </a:lnTo>
                <a:lnTo>
                  <a:pt x="8" y="761"/>
                </a:lnTo>
                <a:lnTo>
                  <a:pt x="3" y="729"/>
                </a:lnTo>
                <a:lnTo>
                  <a:pt x="1" y="695"/>
                </a:lnTo>
                <a:lnTo>
                  <a:pt x="0" y="661"/>
                </a:lnTo>
                <a:lnTo>
                  <a:pt x="1" y="627"/>
                </a:lnTo>
                <a:lnTo>
                  <a:pt x="3" y="593"/>
                </a:lnTo>
                <a:lnTo>
                  <a:pt x="8" y="561"/>
                </a:lnTo>
                <a:lnTo>
                  <a:pt x="13" y="528"/>
                </a:lnTo>
                <a:lnTo>
                  <a:pt x="20" y="496"/>
                </a:lnTo>
                <a:lnTo>
                  <a:pt x="30" y="464"/>
                </a:lnTo>
                <a:lnTo>
                  <a:pt x="40" y="433"/>
                </a:lnTo>
                <a:lnTo>
                  <a:pt x="52" y="404"/>
                </a:lnTo>
                <a:lnTo>
                  <a:pt x="65" y="374"/>
                </a:lnTo>
                <a:lnTo>
                  <a:pt x="80" y="346"/>
                </a:lnTo>
                <a:lnTo>
                  <a:pt x="95" y="319"/>
                </a:lnTo>
                <a:lnTo>
                  <a:pt x="112" y="291"/>
                </a:lnTo>
                <a:lnTo>
                  <a:pt x="131" y="265"/>
                </a:lnTo>
                <a:lnTo>
                  <a:pt x="150" y="241"/>
                </a:lnTo>
                <a:lnTo>
                  <a:pt x="172" y="216"/>
                </a:lnTo>
                <a:lnTo>
                  <a:pt x="193" y="194"/>
                </a:lnTo>
                <a:lnTo>
                  <a:pt x="216" y="172"/>
                </a:lnTo>
                <a:lnTo>
                  <a:pt x="240" y="151"/>
                </a:lnTo>
                <a:lnTo>
                  <a:pt x="265" y="131"/>
                </a:lnTo>
                <a:lnTo>
                  <a:pt x="290" y="113"/>
                </a:lnTo>
                <a:lnTo>
                  <a:pt x="318" y="95"/>
                </a:lnTo>
                <a:lnTo>
                  <a:pt x="345" y="80"/>
                </a:lnTo>
                <a:lnTo>
                  <a:pt x="373" y="66"/>
                </a:lnTo>
                <a:lnTo>
                  <a:pt x="403" y="52"/>
                </a:lnTo>
                <a:lnTo>
                  <a:pt x="432" y="40"/>
                </a:lnTo>
                <a:lnTo>
                  <a:pt x="463" y="30"/>
                </a:lnTo>
                <a:lnTo>
                  <a:pt x="495" y="21"/>
                </a:lnTo>
                <a:lnTo>
                  <a:pt x="526" y="13"/>
                </a:lnTo>
                <a:lnTo>
                  <a:pt x="559" y="8"/>
                </a:lnTo>
                <a:lnTo>
                  <a:pt x="592" y="3"/>
                </a:lnTo>
                <a:lnTo>
                  <a:pt x="625" y="1"/>
                </a:lnTo>
                <a:lnTo>
                  <a:pt x="659" y="0"/>
                </a:lnTo>
                <a:lnTo>
                  <a:pt x="693" y="1"/>
                </a:lnTo>
                <a:lnTo>
                  <a:pt x="727" y="3"/>
                </a:lnTo>
                <a:lnTo>
                  <a:pt x="759" y="8"/>
                </a:lnTo>
                <a:lnTo>
                  <a:pt x="792" y="13"/>
                </a:lnTo>
                <a:lnTo>
                  <a:pt x="824" y="21"/>
                </a:lnTo>
                <a:lnTo>
                  <a:pt x="855" y="30"/>
                </a:lnTo>
                <a:lnTo>
                  <a:pt x="886" y="40"/>
                </a:lnTo>
                <a:lnTo>
                  <a:pt x="916" y="52"/>
                </a:lnTo>
                <a:lnTo>
                  <a:pt x="945" y="66"/>
                </a:lnTo>
                <a:lnTo>
                  <a:pt x="974" y="80"/>
                </a:lnTo>
                <a:lnTo>
                  <a:pt x="1001" y="95"/>
                </a:lnTo>
                <a:lnTo>
                  <a:pt x="1028" y="113"/>
                </a:lnTo>
                <a:lnTo>
                  <a:pt x="1054" y="131"/>
                </a:lnTo>
                <a:lnTo>
                  <a:pt x="1078" y="151"/>
                </a:lnTo>
                <a:lnTo>
                  <a:pt x="1103" y="172"/>
                </a:lnTo>
                <a:lnTo>
                  <a:pt x="1125" y="194"/>
                </a:lnTo>
                <a:lnTo>
                  <a:pt x="1148" y="216"/>
                </a:lnTo>
                <a:lnTo>
                  <a:pt x="1168" y="241"/>
                </a:lnTo>
                <a:lnTo>
                  <a:pt x="1187" y="265"/>
                </a:lnTo>
                <a:lnTo>
                  <a:pt x="1206" y="291"/>
                </a:lnTo>
                <a:lnTo>
                  <a:pt x="1223" y="319"/>
                </a:lnTo>
                <a:lnTo>
                  <a:pt x="1239" y="346"/>
                </a:lnTo>
                <a:lnTo>
                  <a:pt x="1254" y="374"/>
                </a:lnTo>
                <a:lnTo>
                  <a:pt x="1266" y="404"/>
                </a:lnTo>
                <a:lnTo>
                  <a:pt x="1278" y="433"/>
                </a:lnTo>
                <a:lnTo>
                  <a:pt x="1289" y="464"/>
                </a:lnTo>
                <a:lnTo>
                  <a:pt x="1298" y="496"/>
                </a:lnTo>
                <a:lnTo>
                  <a:pt x="1305" y="528"/>
                </a:lnTo>
                <a:lnTo>
                  <a:pt x="1311" y="561"/>
                </a:lnTo>
                <a:lnTo>
                  <a:pt x="1315" y="593"/>
                </a:lnTo>
                <a:lnTo>
                  <a:pt x="1317" y="627"/>
                </a:lnTo>
                <a:lnTo>
                  <a:pt x="1318" y="661"/>
                </a:lnTo>
                <a:close/>
              </a:path>
            </a:pathLst>
          </a:custGeom>
          <a:gradFill flip="none" rotWithShape="1">
            <a:gsLst>
              <a:gs pos="52000">
                <a:schemeClr val="accent4">
                  <a:alpha val="0"/>
                </a:schemeClr>
              </a:gs>
              <a:gs pos="0">
                <a:schemeClr val="accent4"/>
              </a:gs>
            </a:gsLst>
            <a:path path="circle">
              <a:fillToRect t="100000" r="100000"/>
            </a:path>
            <a:tileRect l="-100000" b="-100000"/>
          </a:gradFill>
          <a:ln>
            <a:noFill/>
          </a:ln>
          <a:effectLst>
            <a:outerShdw blurRad="1270000" sx="98000" sy="98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Овал 22">
            <a:extLst>
              <a:ext uri="{FF2B5EF4-FFF2-40B4-BE49-F238E27FC236}">
                <a16:creationId xmlns:a16="http://schemas.microsoft.com/office/drawing/2014/main" id="{31454E5E-41B7-4DFE-B5D0-B3B66C6D5393}"/>
              </a:ext>
            </a:extLst>
          </p:cNvPr>
          <p:cNvSpPr/>
          <p:nvPr userDrawn="1"/>
        </p:nvSpPr>
        <p:spPr>
          <a:xfrm rot="14148800">
            <a:off x="-3977259" y="-5292752"/>
            <a:ext cx="15978344" cy="8446952"/>
          </a:xfrm>
          <a:prstGeom prst="ellipse">
            <a:avLst/>
          </a:prstGeom>
          <a:gradFill>
            <a:gsLst>
              <a:gs pos="100000">
                <a:schemeClr val="accent4">
                  <a:lumMod val="20000"/>
                  <a:lumOff val="80000"/>
                  <a:alpha val="0"/>
                </a:schemeClr>
              </a:gs>
              <a:gs pos="10000">
                <a:schemeClr val="accent4"/>
              </a:gs>
            </a:gsLst>
            <a:lin ang="156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6" name="Овал 25">
            <a:extLst>
              <a:ext uri="{FF2B5EF4-FFF2-40B4-BE49-F238E27FC236}">
                <a16:creationId xmlns:a16="http://schemas.microsoft.com/office/drawing/2014/main" id="{C198DC8E-01A7-47E6-A89D-1831BC19259E}"/>
              </a:ext>
            </a:extLst>
          </p:cNvPr>
          <p:cNvSpPr/>
          <p:nvPr userDrawn="1"/>
        </p:nvSpPr>
        <p:spPr>
          <a:xfrm rot="8787699">
            <a:off x="-5332382" y="-5649659"/>
            <a:ext cx="10074587" cy="19057196"/>
          </a:xfrm>
          <a:prstGeom prst="ellipse">
            <a:avLst/>
          </a:prstGeom>
          <a:gradFill>
            <a:gsLst>
              <a:gs pos="64000">
                <a:schemeClr val="accent4">
                  <a:alpha val="0"/>
                </a:schemeClr>
              </a:gs>
              <a:gs pos="0">
                <a:schemeClr val="accent4"/>
              </a:gs>
            </a:gsLst>
            <a:lin ang="21594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7" name="Полилиния 7">
            <a:extLst>
              <a:ext uri="{FF2B5EF4-FFF2-40B4-BE49-F238E27FC236}">
                <a16:creationId xmlns:a16="http://schemas.microsoft.com/office/drawing/2014/main" id="{67A41BA5-171C-4B0C-BAB6-22990A187FF2}"/>
              </a:ext>
            </a:extLst>
          </p:cNvPr>
          <p:cNvSpPr/>
          <p:nvPr userDrawn="1"/>
        </p:nvSpPr>
        <p:spPr>
          <a:xfrm>
            <a:off x="-15578667" y="-10429325"/>
            <a:ext cx="43349333" cy="2771664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Полилиния: фигура 16">
            <a:extLst>
              <a:ext uri="{FF2B5EF4-FFF2-40B4-BE49-F238E27FC236}">
                <a16:creationId xmlns:a16="http://schemas.microsoft.com/office/drawing/2014/main" id="{40D4B310-7264-4266-9F4B-70220AA74B63}"/>
              </a:ext>
            </a:extLst>
          </p:cNvPr>
          <p:cNvSpPr/>
          <p:nvPr userDrawn="1"/>
        </p:nvSpPr>
        <p:spPr>
          <a:xfrm rot="2700000">
            <a:off x="3735196" y="2607185"/>
            <a:ext cx="1891768" cy="1892060"/>
          </a:xfrm>
          <a:custGeom>
            <a:avLst/>
            <a:gdLst>
              <a:gd name="connsiteX0" fmla="*/ 204503 w 3064764"/>
              <a:gd name="connsiteY0" fmla="*/ 204503 h 3064764"/>
              <a:gd name="connsiteX1" fmla="*/ 698215 w 3064764"/>
              <a:gd name="connsiteY1" fmla="*/ 0 h 3064764"/>
              <a:gd name="connsiteX2" fmla="*/ 2366549 w 3064764"/>
              <a:gd name="connsiteY2" fmla="*/ 0 h 3064764"/>
              <a:gd name="connsiteX3" fmla="*/ 3064764 w 3064764"/>
              <a:gd name="connsiteY3" fmla="*/ 698215 h 3064764"/>
              <a:gd name="connsiteX4" fmla="*/ 3064764 w 3064764"/>
              <a:gd name="connsiteY4" fmla="*/ 2366549 h 3064764"/>
              <a:gd name="connsiteX5" fmla="*/ 2366549 w 3064764"/>
              <a:gd name="connsiteY5" fmla="*/ 3064764 h 3064764"/>
              <a:gd name="connsiteX6" fmla="*/ 698215 w 3064764"/>
              <a:gd name="connsiteY6" fmla="*/ 3064764 h 3064764"/>
              <a:gd name="connsiteX7" fmla="*/ 0 w 3064764"/>
              <a:gd name="connsiteY7" fmla="*/ 2366549 h 3064764"/>
              <a:gd name="connsiteX8" fmla="*/ 0 w 3064764"/>
              <a:gd name="connsiteY8" fmla="*/ 698215 h 3064764"/>
              <a:gd name="connsiteX9" fmla="*/ 204503 w 3064764"/>
              <a:gd name="connsiteY9" fmla="*/ 204503 h 306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4764" h="3064764">
                <a:moveTo>
                  <a:pt x="204503" y="204503"/>
                </a:moveTo>
                <a:cubicBezTo>
                  <a:pt x="330855" y="78150"/>
                  <a:pt x="505409" y="0"/>
                  <a:pt x="698215" y="0"/>
                </a:cubicBezTo>
                <a:lnTo>
                  <a:pt x="2366549" y="0"/>
                </a:lnTo>
                <a:cubicBezTo>
                  <a:pt x="2752162" y="0"/>
                  <a:pt x="3064764" y="312602"/>
                  <a:pt x="3064764" y="698215"/>
                </a:cubicBezTo>
                <a:lnTo>
                  <a:pt x="3064764" y="2366549"/>
                </a:lnTo>
                <a:cubicBezTo>
                  <a:pt x="3064764" y="2752162"/>
                  <a:pt x="2752162" y="3064764"/>
                  <a:pt x="2366549" y="3064764"/>
                </a:cubicBezTo>
                <a:lnTo>
                  <a:pt x="698215" y="3064764"/>
                </a:lnTo>
                <a:cubicBezTo>
                  <a:pt x="312602" y="3064764"/>
                  <a:pt x="0" y="2752162"/>
                  <a:pt x="0" y="2366549"/>
                </a:cubicBezTo>
                <a:lnTo>
                  <a:pt x="0" y="698215"/>
                </a:lnTo>
                <a:cubicBezTo>
                  <a:pt x="0" y="505409"/>
                  <a:pt x="78151" y="330855"/>
                  <a:pt x="204503" y="204503"/>
                </a:cubicBezTo>
                <a:close/>
              </a:path>
            </a:pathLst>
          </a:cu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8" name="Полилиния: фигура 17">
            <a:extLst>
              <a:ext uri="{FF2B5EF4-FFF2-40B4-BE49-F238E27FC236}">
                <a16:creationId xmlns:a16="http://schemas.microsoft.com/office/drawing/2014/main" id="{BFC064F0-75B9-4843-81C4-8B9B5B43A910}"/>
              </a:ext>
            </a:extLst>
          </p:cNvPr>
          <p:cNvSpPr/>
          <p:nvPr userDrawn="1"/>
        </p:nvSpPr>
        <p:spPr>
          <a:xfrm rot="2700000">
            <a:off x="6565036" y="2607185"/>
            <a:ext cx="1891768" cy="1892060"/>
          </a:xfrm>
          <a:custGeom>
            <a:avLst/>
            <a:gdLst>
              <a:gd name="connsiteX0" fmla="*/ 204503 w 3064764"/>
              <a:gd name="connsiteY0" fmla="*/ 204503 h 3064764"/>
              <a:gd name="connsiteX1" fmla="*/ 698215 w 3064764"/>
              <a:gd name="connsiteY1" fmla="*/ 0 h 3064764"/>
              <a:gd name="connsiteX2" fmla="*/ 2366549 w 3064764"/>
              <a:gd name="connsiteY2" fmla="*/ 0 h 3064764"/>
              <a:gd name="connsiteX3" fmla="*/ 3064764 w 3064764"/>
              <a:gd name="connsiteY3" fmla="*/ 698215 h 3064764"/>
              <a:gd name="connsiteX4" fmla="*/ 3064764 w 3064764"/>
              <a:gd name="connsiteY4" fmla="*/ 2366549 h 3064764"/>
              <a:gd name="connsiteX5" fmla="*/ 2366549 w 3064764"/>
              <a:gd name="connsiteY5" fmla="*/ 3064764 h 3064764"/>
              <a:gd name="connsiteX6" fmla="*/ 698215 w 3064764"/>
              <a:gd name="connsiteY6" fmla="*/ 3064764 h 3064764"/>
              <a:gd name="connsiteX7" fmla="*/ 0 w 3064764"/>
              <a:gd name="connsiteY7" fmla="*/ 2366549 h 3064764"/>
              <a:gd name="connsiteX8" fmla="*/ 0 w 3064764"/>
              <a:gd name="connsiteY8" fmla="*/ 698215 h 3064764"/>
              <a:gd name="connsiteX9" fmla="*/ 204503 w 3064764"/>
              <a:gd name="connsiteY9" fmla="*/ 204503 h 306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4764" h="3064764">
                <a:moveTo>
                  <a:pt x="204503" y="204503"/>
                </a:moveTo>
                <a:cubicBezTo>
                  <a:pt x="330855" y="78150"/>
                  <a:pt x="505409" y="0"/>
                  <a:pt x="698215" y="0"/>
                </a:cubicBezTo>
                <a:lnTo>
                  <a:pt x="2366549" y="0"/>
                </a:lnTo>
                <a:cubicBezTo>
                  <a:pt x="2752162" y="0"/>
                  <a:pt x="3064764" y="312602"/>
                  <a:pt x="3064764" y="698215"/>
                </a:cubicBezTo>
                <a:lnTo>
                  <a:pt x="3064764" y="2366549"/>
                </a:lnTo>
                <a:cubicBezTo>
                  <a:pt x="3064764" y="2752162"/>
                  <a:pt x="2752162" y="3064764"/>
                  <a:pt x="2366549" y="3064764"/>
                </a:cubicBezTo>
                <a:lnTo>
                  <a:pt x="698215" y="3064764"/>
                </a:lnTo>
                <a:cubicBezTo>
                  <a:pt x="312602" y="3064764"/>
                  <a:pt x="0" y="2752162"/>
                  <a:pt x="0" y="2366549"/>
                </a:cubicBezTo>
                <a:lnTo>
                  <a:pt x="0" y="698215"/>
                </a:lnTo>
                <a:cubicBezTo>
                  <a:pt x="0" y="505409"/>
                  <a:pt x="78151" y="330855"/>
                  <a:pt x="204503" y="204503"/>
                </a:cubicBezTo>
                <a:close/>
              </a:path>
            </a:pathLst>
          </a:cu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4" name="Рисунок 5">
            <a:extLst>
              <a:ext uri="{FF2B5EF4-FFF2-40B4-BE49-F238E27FC236}">
                <a16:creationId xmlns:a16="http://schemas.microsoft.com/office/drawing/2014/main" id="{CEC41AF8-6B2E-47C6-8E84-AC82CBA7B5AC}"/>
              </a:ext>
            </a:extLst>
          </p:cNvPr>
          <p:cNvSpPr>
            <a:spLocks noGrp="1"/>
          </p:cNvSpPr>
          <p:nvPr>
            <p:ph type="pic" sz="quarter" idx="10"/>
          </p:nvPr>
        </p:nvSpPr>
        <p:spPr>
          <a:xfrm>
            <a:off x="3656649" y="2528943"/>
            <a:ext cx="2048863" cy="2048547"/>
          </a:xfrm>
          <a:custGeom>
            <a:avLst/>
            <a:gdLst>
              <a:gd name="connsiteX0" fmla="*/ 1536648 w 3073295"/>
              <a:gd name="connsiteY0" fmla="*/ 0 h 3073295"/>
              <a:gd name="connsiteX1" fmla="*/ 1845636 w 3073295"/>
              <a:gd name="connsiteY1" fmla="*/ 127987 h 3073295"/>
              <a:gd name="connsiteX2" fmla="*/ 2945309 w 3073295"/>
              <a:gd name="connsiteY2" fmla="*/ 1227661 h 3073295"/>
              <a:gd name="connsiteX3" fmla="*/ 2945309 w 3073295"/>
              <a:gd name="connsiteY3" fmla="*/ 1845636 h 3073295"/>
              <a:gd name="connsiteX4" fmla="*/ 1845636 w 3073295"/>
              <a:gd name="connsiteY4" fmla="*/ 2945309 h 3073295"/>
              <a:gd name="connsiteX5" fmla="*/ 1227660 w 3073295"/>
              <a:gd name="connsiteY5" fmla="*/ 2945309 h 3073295"/>
              <a:gd name="connsiteX6" fmla="*/ 127987 w 3073295"/>
              <a:gd name="connsiteY6" fmla="*/ 1845636 h 3073295"/>
              <a:gd name="connsiteX7" fmla="*/ 127987 w 3073295"/>
              <a:gd name="connsiteY7" fmla="*/ 1227661 h 3073295"/>
              <a:gd name="connsiteX8" fmla="*/ 1227660 w 3073295"/>
              <a:gd name="connsiteY8" fmla="*/ 127987 h 3073295"/>
              <a:gd name="connsiteX9" fmla="*/ 1536648 w 3073295"/>
              <a:gd name="connsiteY9" fmla="*/ 0 h 307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295" h="3073295">
                <a:moveTo>
                  <a:pt x="1536648" y="0"/>
                </a:moveTo>
                <a:cubicBezTo>
                  <a:pt x="1648480" y="1"/>
                  <a:pt x="1760312" y="42663"/>
                  <a:pt x="1845636" y="127987"/>
                </a:cubicBezTo>
                <a:lnTo>
                  <a:pt x="2945309" y="1227661"/>
                </a:lnTo>
                <a:cubicBezTo>
                  <a:pt x="3115958" y="1398310"/>
                  <a:pt x="3115958" y="1674987"/>
                  <a:pt x="2945309" y="1845636"/>
                </a:cubicBezTo>
                <a:lnTo>
                  <a:pt x="1845636" y="2945309"/>
                </a:lnTo>
                <a:cubicBezTo>
                  <a:pt x="1674987" y="3115958"/>
                  <a:pt x="1398309" y="3115958"/>
                  <a:pt x="1227660" y="2945309"/>
                </a:cubicBezTo>
                <a:lnTo>
                  <a:pt x="127987" y="1845636"/>
                </a:lnTo>
                <a:cubicBezTo>
                  <a:pt x="-42662" y="1674987"/>
                  <a:pt x="-42662" y="1398310"/>
                  <a:pt x="127987" y="1227661"/>
                </a:cubicBezTo>
                <a:lnTo>
                  <a:pt x="1227660" y="127987"/>
                </a:lnTo>
                <a:cubicBezTo>
                  <a:pt x="1312984" y="42663"/>
                  <a:pt x="1424816" y="1"/>
                  <a:pt x="1536648" y="0"/>
                </a:cubicBez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
        <p:nvSpPr>
          <p:cNvPr id="25" name="Рисунок 5">
            <a:extLst>
              <a:ext uri="{FF2B5EF4-FFF2-40B4-BE49-F238E27FC236}">
                <a16:creationId xmlns:a16="http://schemas.microsoft.com/office/drawing/2014/main" id="{8B25C062-6D8E-45E7-8539-B03EC999ACA0}"/>
              </a:ext>
            </a:extLst>
          </p:cNvPr>
          <p:cNvSpPr>
            <a:spLocks noGrp="1"/>
          </p:cNvSpPr>
          <p:nvPr>
            <p:ph type="pic" sz="quarter" idx="11"/>
          </p:nvPr>
        </p:nvSpPr>
        <p:spPr>
          <a:xfrm>
            <a:off x="6486489" y="2528943"/>
            <a:ext cx="2048863" cy="2048547"/>
          </a:xfrm>
          <a:custGeom>
            <a:avLst/>
            <a:gdLst>
              <a:gd name="connsiteX0" fmla="*/ 1536648 w 3073295"/>
              <a:gd name="connsiteY0" fmla="*/ 0 h 3073295"/>
              <a:gd name="connsiteX1" fmla="*/ 1845636 w 3073295"/>
              <a:gd name="connsiteY1" fmla="*/ 127987 h 3073295"/>
              <a:gd name="connsiteX2" fmla="*/ 2945309 w 3073295"/>
              <a:gd name="connsiteY2" fmla="*/ 1227661 h 3073295"/>
              <a:gd name="connsiteX3" fmla="*/ 2945309 w 3073295"/>
              <a:gd name="connsiteY3" fmla="*/ 1845636 h 3073295"/>
              <a:gd name="connsiteX4" fmla="*/ 1845636 w 3073295"/>
              <a:gd name="connsiteY4" fmla="*/ 2945309 h 3073295"/>
              <a:gd name="connsiteX5" fmla="*/ 1227660 w 3073295"/>
              <a:gd name="connsiteY5" fmla="*/ 2945309 h 3073295"/>
              <a:gd name="connsiteX6" fmla="*/ 127987 w 3073295"/>
              <a:gd name="connsiteY6" fmla="*/ 1845636 h 3073295"/>
              <a:gd name="connsiteX7" fmla="*/ 127987 w 3073295"/>
              <a:gd name="connsiteY7" fmla="*/ 1227661 h 3073295"/>
              <a:gd name="connsiteX8" fmla="*/ 1227660 w 3073295"/>
              <a:gd name="connsiteY8" fmla="*/ 127987 h 3073295"/>
              <a:gd name="connsiteX9" fmla="*/ 1536648 w 3073295"/>
              <a:gd name="connsiteY9" fmla="*/ 0 h 307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295" h="3073295">
                <a:moveTo>
                  <a:pt x="1536648" y="0"/>
                </a:moveTo>
                <a:cubicBezTo>
                  <a:pt x="1648480" y="1"/>
                  <a:pt x="1760312" y="42663"/>
                  <a:pt x="1845636" y="127987"/>
                </a:cubicBezTo>
                <a:lnTo>
                  <a:pt x="2945309" y="1227661"/>
                </a:lnTo>
                <a:cubicBezTo>
                  <a:pt x="3115958" y="1398310"/>
                  <a:pt x="3115958" y="1674987"/>
                  <a:pt x="2945309" y="1845636"/>
                </a:cubicBezTo>
                <a:lnTo>
                  <a:pt x="1845636" y="2945309"/>
                </a:lnTo>
                <a:cubicBezTo>
                  <a:pt x="1674987" y="3115958"/>
                  <a:pt x="1398309" y="3115958"/>
                  <a:pt x="1227660" y="2945309"/>
                </a:cubicBezTo>
                <a:lnTo>
                  <a:pt x="127987" y="1845636"/>
                </a:lnTo>
                <a:cubicBezTo>
                  <a:pt x="-42662" y="1674987"/>
                  <a:pt x="-42662" y="1398310"/>
                  <a:pt x="127987" y="1227661"/>
                </a:cubicBezTo>
                <a:lnTo>
                  <a:pt x="1227660" y="127987"/>
                </a:lnTo>
                <a:cubicBezTo>
                  <a:pt x="1312984" y="42663"/>
                  <a:pt x="1424816" y="1"/>
                  <a:pt x="1536648" y="0"/>
                </a:cubicBez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00">
                <a:solidFill>
                  <a:schemeClr val="tx1"/>
                </a:solidFill>
              </a:defRPr>
            </a:lvl1pPr>
          </a:lstStyle>
          <a:p>
            <a:pPr lvl="0"/>
            <a:endParaRPr lang="ru-RU"/>
          </a:p>
        </p:txBody>
      </p:sp>
    </p:spTree>
    <p:extLst>
      <p:ext uri="{BB962C8B-B14F-4D97-AF65-F5344CB8AC3E}">
        <p14:creationId xmlns:p14="http://schemas.microsoft.com/office/powerpoint/2010/main" val="3151299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B1B8-36B5-A085-C01C-3542B6AD7F9B}"/>
              </a:ext>
            </a:extLst>
          </p:cNvPr>
          <p:cNvSpPr>
            <a:spLocks noGrp="1"/>
          </p:cNvSpPr>
          <p:nvPr>
            <p:ph type="title"/>
          </p:nvPr>
        </p:nvSpPr>
        <p:spPr/>
        <p:txBody>
          <a:bodyPr/>
          <a:lstStyle>
            <a:lvl1pPr>
              <a:defRPr b="0" i="0">
                <a:solidFill>
                  <a:schemeClr val="accent1"/>
                </a:solidFill>
                <a:latin typeface="DM Serif Text" pitchFamily="2" charset="0"/>
              </a:defRPr>
            </a:lvl1pPr>
          </a:lstStyle>
          <a:p>
            <a:r>
              <a:rPr lang="en-US"/>
              <a:t>Click to edit Master title</a:t>
            </a:r>
          </a:p>
        </p:txBody>
      </p:sp>
      <p:sp>
        <p:nvSpPr>
          <p:cNvPr id="3" name="Content Placeholder 2">
            <a:extLst>
              <a:ext uri="{FF2B5EF4-FFF2-40B4-BE49-F238E27FC236}">
                <a16:creationId xmlns:a16="http://schemas.microsoft.com/office/drawing/2014/main" id="{D3FDFF9B-1B17-DB8C-CCAB-20BA32F79F7A}"/>
              </a:ext>
            </a:extLst>
          </p:cNvPr>
          <p:cNvSpPr>
            <a:spLocks noGrp="1"/>
          </p:cNvSpPr>
          <p:nvPr>
            <p:ph idx="1"/>
          </p:nvPr>
        </p:nvSpPr>
        <p:spPr>
          <a:xfrm>
            <a:off x="83820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5BA3-F97F-E5CE-DD70-3AC65532A554}"/>
              </a:ext>
            </a:extLst>
          </p:cNvPr>
          <p:cNvSpPr>
            <a:spLocks noGrp="1"/>
          </p:cNvSpPr>
          <p:nvPr>
            <p:ph type="dt" sz="half" idx="10"/>
          </p:nvPr>
        </p:nvSpPr>
        <p:spPr/>
        <p:txBody>
          <a:body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C2AD495D-2C90-AC26-5A55-EDC8CB7F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6F19-1065-33A5-96A5-BE4A3621A91D}"/>
              </a:ext>
            </a:extLst>
          </p:cNvPr>
          <p:cNvSpPr>
            <a:spLocks noGrp="1"/>
          </p:cNvSpPr>
          <p:nvPr>
            <p:ph type="sldNum" sz="quarter" idx="12"/>
          </p:nvPr>
        </p:nvSpPr>
        <p:spPr/>
        <p:txBody>
          <a:bodyPr/>
          <a:lstStyle/>
          <a:p>
            <a:fld id="{7D3812B7-6A35-4C49-AB4A-39BC1F0D79F4}" type="slidenum">
              <a:rPr lang="en-US" smtClean="0"/>
              <a:t>‹#›</a:t>
            </a:fld>
            <a:endParaRPr lang="en-US"/>
          </a:p>
        </p:txBody>
      </p:sp>
      <p:pic>
        <p:nvPicPr>
          <p:cNvPr id="7" name="Picture 6">
            <a:extLst>
              <a:ext uri="{FF2B5EF4-FFF2-40B4-BE49-F238E27FC236}">
                <a16:creationId xmlns:a16="http://schemas.microsoft.com/office/drawing/2014/main" id="{C5B8B7F8-E919-AC7A-3D6A-DD7796E2A1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62084" y="6457284"/>
            <a:ext cx="533399" cy="269663"/>
          </a:xfrm>
          <a:prstGeom prst="rect">
            <a:avLst/>
          </a:prstGeom>
        </p:spPr>
      </p:pic>
      <p:sp>
        <p:nvSpPr>
          <p:cNvPr id="8" name="Content Placeholder 2">
            <a:extLst>
              <a:ext uri="{FF2B5EF4-FFF2-40B4-BE49-F238E27FC236}">
                <a16:creationId xmlns:a16="http://schemas.microsoft.com/office/drawing/2014/main" id="{E9B14E0A-F727-D538-A424-B1351F2FC84A}"/>
              </a:ext>
            </a:extLst>
          </p:cNvPr>
          <p:cNvSpPr>
            <a:spLocks noGrp="1"/>
          </p:cNvSpPr>
          <p:nvPr>
            <p:ph idx="13"/>
          </p:nvPr>
        </p:nvSpPr>
        <p:spPr>
          <a:xfrm>
            <a:off x="623824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9457659C-1D4A-268A-D5C1-BA91A6D259EC}"/>
              </a:ext>
            </a:extLst>
          </p:cNvPr>
          <p:cNvSpPr/>
          <p:nvPr userDrawn="1"/>
        </p:nvSpPr>
        <p:spPr>
          <a:xfrm>
            <a:off x="2" y="0"/>
            <a:ext cx="196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1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B1B8-36B5-A085-C01C-3542B6AD7F9B}"/>
              </a:ext>
            </a:extLst>
          </p:cNvPr>
          <p:cNvSpPr>
            <a:spLocks noGrp="1"/>
          </p:cNvSpPr>
          <p:nvPr>
            <p:ph type="title"/>
          </p:nvPr>
        </p:nvSpPr>
        <p:spPr/>
        <p:txBody>
          <a:bodyPr/>
          <a:lstStyle>
            <a:lvl1pPr>
              <a:defRPr b="0" i="0">
                <a:solidFill>
                  <a:schemeClr val="accent1"/>
                </a:solidFill>
                <a:latin typeface="DM Serif Text" pitchFamily="2" charset="0"/>
              </a:defRPr>
            </a:lvl1pPr>
          </a:lstStyle>
          <a:p>
            <a:r>
              <a:rPr lang="en-US"/>
              <a:t>Click to edit Master title</a:t>
            </a:r>
          </a:p>
        </p:txBody>
      </p:sp>
      <p:sp>
        <p:nvSpPr>
          <p:cNvPr id="3" name="Content Placeholder 2">
            <a:extLst>
              <a:ext uri="{FF2B5EF4-FFF2-40B4-BE49-F238E27FC236}">
                <a16:creationId xmlns:a16="http://schemas.microsoft.com/office/drawing/2014/main" id="{D3FDFF9B-1B17-DB8C-CCAB-20BA32F79F7A}"/>
              </a:ext>
            </a:extLst>
          </p:cNvPr>
          <p:cNvSpPr>
            <a:spLocks noGrp="1"/>
          </p:cNvSpPr>
          <p:nvPr>
            <p:ph idx="1"/>
          </p:nvPr>
        </p:nvSpPr>
        <p:spPr>
          <a:xfrm>
            <a:off x="83820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5BA3-F97F-E5CE-DD70-3AC65532A554}"/>
              </a:ext>
            </a:extLst>
          </p:cNvPr>
          <p:cNvSpPr>
            <a:spLocks noGrp="1"/>
          </p:cNvSpPr>
          <p:nvPr>
            <p:ph type="dt" sz="half" idx="10"/>
          </p:nvPr>
        </p:nvSpPr>
        <p:spPr/>
        <p:txBody>
          <a:body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C2AD495D-2C90-AC26-5A55-EDC8CB7F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6F19-1065-33A5-96A5-BE4A3621A91D}"/>
              </a:ext>
            </a:extLst>
          </p:cNvPr>
          <p:cNvSpPr>
            <a:spLocks noGrp="1"/>
          </p:cNvSpPr>
          <p:nvPr>
            <p:ph type="sldNum" sz="quarter" idx="12"/>
          </p:nvPr>
        </p:nvSpPr>
        <p:spPr/>
        <p:txBody>
          <a:bodyPr/>
          <a:lstStyle/>
          <a:p>
            <a:fld id="{7D3812B7-6A35-4C49-AB4A-39BC1F0D79F4}" type="slidenum">
              <a:rPr lang="en-US" smtClean="0"/>
              <a:t>‹#›</a:t>
            </a:fld>
            <a:endParaRPr lang="en-US"/>
          </a:p>
        </p:txBody>
      </p:sp>
      <p:pic>
        <p:nvPicPr>
          <p:cNvPr id="7" name="Picture 6">
            <a:extLst>
              <a:ext uri="{FF2B5EF4-FFF2-40B4-BE49-F238E27FC236}">
                <a16:creationId xmlns:a16="http://schemas.microsoft.com/office/drawing/2014/main" id="{C5B8B7F8-E919-AC7A-3D6A-DD7796E2A1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462084" y="6457284"/>
            <a:ext cx="533399" cy="269663"/>
          </a:xfrm>
          <a:prstGeom prst="rect">
            <a:avLst/>
          </a:prstGeom>
        </p:spPr>
      </p:pic>
      <p:sp>
        <p:nvSpPr>
          <p:cNvPr id="8" name="Content Placeholder 2">
            <a:extLst>
              <a:ext uri="{FF2B5EF4-FFF2-40B4-BE49-F238E27FC236}">
                <a16:creationId xmlns:a16="http://schemas.microsoft.com/office/drawing/2014/main" id="{E9B14E0A-F727-D538-A424-B1351F2FC84A}"/>
              </a:ext>
            </a:extLst>
          </p:cNvPr>
          <p:cNvSpPr>
            <a:spLocks noGrp="1"/>
          </p:cNvSpPr>
          <p:nvPr>
            <p:ph idx="13"/>
          </p:nvPr>
        </p:nvSpPr>
        <p:spPr>
          <a:xfrm>
            <a:off x="623824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9457659C-1D4A-268A-D5C1-BA91A6D259EC}"/>
              </a:ext>
            </a:extLst>
          </p:cNvPr>
          <p:cNvSpPr/>
          <p:nvPr userDrawn="1"/>
        </p:nvSpPr>
        <p:spPr>
          <a:xfrm>
            <a:off x="2" y="0"/>
            <a:ext cx="196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05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59" y="624054"/>
            <a:ext cx="10457689" cy="548640"/>
          </a:xfrm>
          <a:prstGeom prst="rect">
            <a:avLst/>
          </a:prstGeom>
        </p:spPr>
        <p:txBody>
          <a:bodyPr anchor="t">
            <a:noAutofit/>
          </a:bodyPr>
          <a:lstStyle>
            <a:lvl1pPr algn="l">
              <a:defRPr sz="3200" b="1" i="0" baseline="0">
                <a:solidFill>
                  <a:schemeClr val="tx2">
                    <a:lumMod val="75000"/>
                  </a:schemeClr>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99911" y="6249458"/>
            <a:ext cx="10656007" cy="330200"/>
          </a:xfrm>
          <a:prstGeom prst="rect">
            <a:avLst/>
          </a:prstGeom>
        </p:spPr>
        <p:txBody>
          <a:bodyPr anchor="b">
            <a:noAutofit/>
          </a:bodyPr>
          <a:lstStyle>
            <a:lvl1pPr marL="0" indent="0">
              <a:lnSpc>
                <a:spcPct val="100000"/>
              </a:lnSpc>
              <a:spcBef>
                <a:spcPts val="0"/>
              </a:spcBef>
              <a:buNone/>
              <a:defRPr sz="1200"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29733" y="1335573"/>
            <a:ext cx="10526184" cy="4902890"/>
          </a:xfrm>
          <a:prstGeom prst="rect">
            <a:avLst/>
          </a:prstGeom>
        </p:spPr>
        <p:txBody>
          <a:bodyPr/>
          <a:lstStyle>
            <a:lvl1pPr marL="0" indent="0" algn="ctr">
              <a:buNone/>
              <a:defRPr b="1"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a:t>Click icon below to add table or chart</a:t>
            </a:r>
          </a:p>
        </p:txBody>
      </p:sp>
      <p:cxnSp>
        <p:nvCxnSpPr>
          <p:cNvPr id="6" name="Straight Connector 5"/>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37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E1B78-77FB-27D3-BBA7-5B3661723B63}"/>
              </a:ext>
            </a:extLst>
          </p:cNvPr>
          <p:cNvSpPr>
            <a:spLocks noGrp="1"/>
          </p:cNvSpPr>
          <p:nvPr>
            <p:ph type="dt" sz="half" idx="10"/>
          </p:nvPr>
        </p:nvSpPr>
        <p:spPr/>
        <p:txBody>
          <a:bodyPr/>
          <a:lstStyle>
            <a:lvl1pPr>
              <a:defRPr/>
            </a:lvl1pPr>
          </a:lstStyle>
          <a:p>
            <a:pPr>
              <a:defRPr/>
            </a:pPr>
            <a:fld id="{2B854945-0EFD-405A-8B56-C76F29897E2D}" type="datetimeFigureOut">
              <a:rPr lang="en-US"/>
              <a:pPr>
                <a:defRPr/>
              </a:pPr>
              <a:t>11/21/2024</a:t>
            </a:fld>
            <a:endParaRPr lang="en-US"/>
          </a:p>
        </p:txBody>
      </p:sp>
      <p:sp>
        <p:nvSpPr>
          <p:cNvPr id="5" name="Footer Placeholder 4">
            <a:extLst>
              <a:ext uri="{FF2B5EF4-FFF2-40B4-BE49-F238E27FC236}">
                <a16:creationId xmlns:a16="http://schemas.microsoft.com/office/drawing/2014/main" id="{0484274D-4D4C-1971-F752-37F8B5CD90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973F34-4809-A6E1-AAE0-731CFF2E77E7}"/>
              </a:ext>
            </a:extLst>
          </p:cNvPr>
          <p:cNvSpPr>
            <a:spLocks noGrp="1"/>
          </p:cNvSpPr>
          <p:nvPr>
            <p:ph type="sldNum" sz="quarter" idx="12"/>
          </p:nvPr>
        </p:nvSpPr>
        <p:spPr/>
        <p:txBody>
          <a:bodyPr/>
          <a:lstStyle>
            <a:lvl1pPr>
              <a:defRPr/>
            </a:lvl1pPr>
          </a:lstStyle>
          <a:p>
            <a:pPr>
              <a:defRPr/>
            </a:pPr>
            <a:fld id="{27A0B581-6C82-4DE1-9B67-4DB1DB7E3517}" type="slidenum">
              <a:rPr lang="en-US"/>
              <a:pPr>
                <a:defRPr/>
              </a:pPr>
              <a:t>‹#›</a:t>
            </a:fld>
            <a:endParaRPr lang="en-US"/>
          </a:p>
        </p:txBody>
      </p:sp>
    </p:spTree>
    <p:extLst>
      <p:ext uri="{BB962C8B-B14F-4D97-AF65-F5344CB8AC3E}">
        <p14:creationId xmlns:p14="http://schemas.microsoft.com/office/powerpoint/2010/main" val="1204105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p:spPr>
        <p:txBody>
          <a:bodyPr anchor="b">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1ECB5883-038C-4696-8E27-1811E470D6D4}" type="datetime1">
              <a:rPr lang="en-US" smtClean="0"/>
              <a:t>11/21/2024</a:t>
            </a:fld>
            <a:endParaRPr lang="en-US"/>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196733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ark Blue Blank">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3F2C16-FFAC-2997-62B6-7CD39F6A889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653B0AB-CD60-B3E2-11B3-B06D9DA8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8385" y="6375980"/>
            <a:ext cx="533400" cy="269663"/>
          </a:xfrm>
          <a:prstGeom prst="rect">
            <a:avLst/>
          </a:prstGeom>
        </p:spPr>
      </p:pic>
    </p:spTree>
    <p:extLst>
      <p:ext uri="{BB962C8B-B14F-4D97-AF65-F5344CB8AC3E}">
        <p14:creationId xmlns:p14="http://schemas.microsoft.com/office/powerpoint/2010/main" val="2789746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B1B8-36B5-A085-C01C-3542B6AD7F9B}"/>
              </a:ext>
            </a:extLst>
          </p:cNvPr>
          <p:cNvSpPr>
            <a:spLocks noGrp="1"/>
          </p:cNvSpPr>
          <p:nvPr>
            <p:ph type="title"/>
          </p:nvPr>
        </p:nvSpPr>
        <p:spPr/>
        <p:txBody>
          <a:bodyPr/>
          <a:lstStyle>
            <a:lvl1pPr>
              <a:defRPr b="0" i="0">
                <a:solidFill>
                  <a:schemeClr val="accent1"/>
                </a:solidFill>
                <a:latin typeface="DM Serif Text" pitchFamily="2" charset="0"/>
              </a:defRPr>
            </a:lvl1pPr>
          </a:lstStyle>
          <a:p>
            <a:r>
              <a:rPr lang="en-US"/>
              <a:t>Click to edit Master title</a:t>
            </a:r>
          </a:p>
        </p:txBody>
      </p:sp>
      <p:sp>
        <p:nvSpPr>
          <p:cNvPr id="3" name="Content Placeholder 2">
            <a:extLst>
              <a:ext uri="{FF2B5EF4-FFF2-40B4-BE49-F238E27FC236}">
                <a16:creationId xmlns:a16="http://schemas.microsoft.com/office/drawing/2014/main" id="{D3FDFF9B-1B17-DB8C-CCAB-20BA32F79F7A}"/>
              </a:ext>
            </a:extLst>
          </p:cNvPr>
          <p:cNvSpPr>
            <a:spLocks noGrp="1"/>
          </p:cNvSpPr>
          <p:nvPr>
            <p:ph idx="1"/>
          </p:nvPr>
        </p:nvSpPr>
        <p:spPr>
          <a:xfrm>
            <a:off x="83820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5BA3-F97F-E5CE-DD70-3AC65532A554}"/>
              </a:ext>
            </a:extLst>
          </p:cNvPr>
          <p:cNvSpPr>
            <a:spLocks noGrp="1"/>
          </p:cNvSpPr>
          <p:nvPr>
            <p:ph type="dt" sz="half" idx="10"/>
          </p:nvPr>
        </p:nvSpPr>
        <p:spPr/>
        <p:txBody>
          <a:body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C2AD495D-2C90-AC26-5A55-EDC8CB7F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6F19-1065-33A5-96A5-BE4A3621A91D}"/>
              </a:ext>
            </a:extLst>
          </p:cNvPr>
          <p:cNvSpPr>
            <a:spLocks noGrp="1"/>
          </p:cNvSpPr>
          <p:nvPr>
            <p:ph type="sldNum" sz="quarter" idx="12"/>
          </p:nvPr>
        </p:nvSpPr>
        <p:spPr/>
        <p:txBody>
          <a:bodyPr/>
          <a:lstStyle/>
          <a:p>
            <a:fld id="{7D3812B7-6A35-4C49-AB4A-39BC1F0D79F4}" type="slidenum">
              <a:rPr lang="en-US" smtClean="0"/>
              <a:t>‹#›</a:t>
            </a:fld>
            <a:endParaRPr lang="en-US"/>
          </a:p>
        </p:txBody>
      </p:sp>
      <p:pic>
        <p:nvPicPr>
          <p:cNvPr id="7" name="Picture 6">
            <a:extLst>
              <a:ext uri="{FF2B5EF4-FFF2-40B4-BE49-F238E27FC236}">
                <a16:creationId xmlns:a16="http://schemas.microsoft.com/office/drawing/2014/main" id="{C5B8B7F8-E919-AC7A-3D6A-DD7796E2A10A}"/>
              </a:ext>
            </a:extLst>
          </p:cNvPr>
          <p:cNvPicPr>
            <a:picLocks noChangeAspect="1"/>
          </p:cNvPicPr>
          <p:nvPr userDrawn="1"/>
        </p:nvPicPr>
        <p:blipFill>
          <a:blip r:embed="rId2"/>
          <a:srcRect/>
          <a:stretch/>
        </p:blipFill>
        <p:spPr>
          <a:xfrm>
            <a:off x="11462084" y="6457284"/>
            <a:ext cx="533399" cy="269663"/>
          </a:xfrm>
          <a:prstGeom prst="rect">
            <a:avLst/>
          </a:prstGeom>
        </p:spPr>
      </p:pic>
      <p:sp>
        <p:nvSpPr>
          <p:cNvPr id="8" name="Content Placeholder 2">
            <a:extLst>
              <a:ext uri="{FF2B5EF4-FFF2-40B4-BE49-F238E27FC236}">
                <a16:creationId xmlns:a16="http://schemas.microsoft.com/office/drawing/2014/main" id="{E9B14E0A-F727-D538-A424-B1351F2FC84A}"/>
              </a:ext>
            </a:extLst>
          </p:cNvPr>
          <p:cNvSpPr>
            <a:spLocks noGrp="1"/>
          </p:cNvSpPr>
          <p:nvPr>
            <p:ph idx="13"/>
          </p:nvPr>
        </p:nvSpPr>
        <p:spPr>
          <a:xfrm>
            <a:off x="623824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9457659C-1D4A-268A-D5C1-BA91A6D259EC}"/>
              </a:ext>
            </a:extLst>
          </p:cNvPr>
          <p:cNvSpPr/>
          <p:nvPr userDrawn="1"/>
        </p:nvSpPr>
        <p:spPr>
          <a:xfrm>
            <a:off x="2" y="0"/>
            <a:ext cx="196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51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4E1F36-9298-3B99-F339-14FC4E32E3D9}"/>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F7A22-2B05-F7F7-73BC-8407947B0FFE}"/>
              </a:ext>
            </a:extLst>
          </p:cNvPr>
          <p:cNvSpPr>
            <a:spLocks noGrp="1"/>
          </p:cNvSpPr>
          <p:nvPr>
            <p:ph type="ctrTitle"/>
          </p:nvPr>
        </p:nvSpPr>
        <p:spPr>
          <a:xfrm>
            <a:off x="1028700" y="1214438"/>
            <a:ext cx="10134600" cy="2387600"/>
          </a:xfrm>
        </p:spPr>
        <p:txBody>
          <a:bodyPr anchor="b"/>
          <a:lstStyle>
            <a:lvl1pPr algn="ctr">
              <a:defRPr sz="6000" b="0" i="0">
                <a:solidFill>
                  <a:schemeClr val="bg1"/>
                </a:solidFill>
                <a:latin typeface="DM Serif Text"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13B6596F-26BF-5CCB-4F60-486A59DA4E38}"/>
              </a:ext>
            </a:extLst>
          </p:cNvPr>
          <p:cNvSpPr>
            <a:spLocks noGrp="1"/>
          </p:cNvSpPr>
          <p:nvPr>
            <p:ph type="subTitle" idx="1"/>
          </p:nvPr>
        </p:nvSpPr>
        <p:spPr>
          <a:xfrm>
            <a:off x="1028700" y="3666171"/>
            <a:ext cx="10134599" cy="95028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71624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0990-65DC-95B4-CEF6-83478E4E7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C2D188-0836-745D-0BE9-8601B4834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00C85-5054-0C40-4DDC-07F05748E1CF}"/>
              </a:ext>
            </a:extLst>
          </p:cNvPr>
          <p:cNvSpPr>
            <a:spLocks noGrp="1"/>
          </p:cNvSpPr>
          <p:nvPr>
            <p:ph type="dt" sz="half" idx="10"/>
          </p:nvPr>
        </p:nvSpPr>
        <p:spPr/>
        <p:txBody>
          <a:bodyPr/>
          <a:lstStyle/>
          <a:p>
            <a:fld id="{537F425E-E744-E347-ACFF-ECA9F8A0E788}" type="datetimeFigureOut">
              <a:rPr lang="en-US" smtClean="0"/>
              <a:t>11/21/2024</a:t>
            </a:fld>
            <a:endParaRPr lang="en-US"/>
          </a:p>
        </p:txBody>
      </p:sp>
      <p:sp>
        <p:nvSpPr>
          <p:cNvPr id="5" name="Footer Placeholder 4">
            <a:extLst>
              <a:ext uri="{FF2B5EF4-FFF2-40B4-BE49-F238E27FC236}">
                <a16:creationId xmlns:a16="http://schemas.microsoft.com/office/drawing/2014/main" id="{564F5924-25F7-2A7A-FB0D-F8F9616AF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FD792-F831-86D3-F091-DAE30517928C}"/>
              </a:ext>
            </a:extLst>
          </p:cNvPr>
          <p:cNvSpPr>
            <a:spLocks noGrp="1"/>
          </p:cNvSpPr>
          <p:nvPr>
            <p:ph type="sldNum" sz="quarter" idx="12"/>
          </p:nvPr>
        </p:nvSpPr>
        <p:spPr/>
        <p:txBody>
          <a:bodyPr/>
          <a:lstStyle/>
          <a:p>
            <a:fld id="{33973941-1281-774D-A02A-90FFF8ACB9BF}" type="slidenum">
              <a:rPr lang="en-US" smtClean="0"/>
              <a:t>‹#›</a:t>
            </a:fld>
            <a:endParaRPr lang="en-US"/>
          </a:p>
        </p:txBody>
      </p:sp>
    </p:spTree>
    <p:extLst>
      <p:ext uri="{BB962C8B-B14F-4D97-AF65-F5344CB8AC3E}">
        <p14:creationId xmlns:p14="http://schemas.microsoft.com/office/powerpoint/2010/main" val="389269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B1B8-36B5-A085-C01C-3542B6AD7F9B}"/>
              </a:ext>
            </a:extLst>
          </p:cNvPr>
          <p:cNvSpPr>
            <a:spLocks noGrp="1"/>
          </p:cNvSpPr>
          <p:nvPr>
            <p:ph type="title"/>
          </p:nvPr>
        </p:nvSpPr>
        <p:spPr/>
        <p:txBody>
          <a:bodyPr/>
          <a:lstStyle>
            <a:lvl1pPr>
              <a:defRPr b="0" i="0">
                <a:solidFill>
                  <a:schemeClr val="accent1"/>
                </a:solidFill>
                <a:latin typeface="DM Serif Text" pitchFamily="2" charset="0"/>
              </a:defRPr>
            </a:lvl1pPr>
          </a:lstStyle>
          <a:p>
            <a:r>
              <a:rPr lang="en-US"/>
              <a:t>Click to edit Master title</a:t>
            </a:r>
          </a:p>
        </p:txBody>
      </p:sp>
      <p:sp>
        <p:nvSpPr>
          <p:cNvPr id="3" name="Content Placeholder 2">
            <a:extLst>
              <a:ext uri="{FF2B5EF4-FFF2-40B4-BE49-F238E27FC236}">
                <a16:creationId xmlns:a16="http://schemas.microsoft.com/office/drawing/2014/main" id="{D3FDFF9B-1B17-DB8C-CCAB-20BA32F79F7A}"/>
              </a:ext>
            </a:extLst>
          </p:cNvPr>
          <p:cNvSpPr>
            <a:spLocks noGrp="1"/>
          </p:cNvSpPr>
          <p:nvPr>
            <p:ph idx="1"/>
          </p:nvPr>
        </p:nvSpPr>
        <p:spPr>
          <a:xfrm>
            <a:off x="83820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A5BA3-F97F-E5CE-DD70-3AC65532A554}"/>
              </a:ext>
            </a:extLst>
          </p:cNvPr>
          <p:cNvSpPr>
            <a:spLocks noGrp="1"/>
          </p:cNvSpPr>
          <p:nvPr>
            <p:ph type="dt" sz="half" idx="10"/>
          </p:nvPr>
        </p:nvSpPr>
        <p:spPr/>
        <p:txBody>
          <a:body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C2AD495D-2C90-AC26-5A55-EDC8CB7F9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E6F19-1065-33A5-96A5-BE4A3621A91D}"/>
              </a:ext>
            </a:extLst>
          </p:cNvPr>
          <p:cNvSpPr>
            <a:spLocks noGrp="1"/>
          </p:cNvSpPr>
          <p:nvPr>
            <p:ph type="sldNum" sz="quarter" idx="12"/>
          </p:nvPr>
        </p:nvSpPr>
        <p:spPr/>
        <p:txBody>
          <a:bodyPr/>
          <a:lstStyle/>
          <a:p>
            <a:fld id="{7D3812B7-6A35-4C49-AB4A-39BC1F0D79F4}" type="slidenum">
              <a:rPr lang="en-US" smtClean="0"/>
              <a:t>‹#›</a:t>
            </a:fld>
            <a:endParaRPr lang="en-US"/>
          </a:p>
        </p:txBody>
      </p:sp>
      <p:pic>
        <p:nvPicPr>
          <p:cNvPr id="7" name="Picture 6">
            <a:extLst>
              <a:ext uri="{FF2B5EF4-FFF2-40B4-BE49-F238E27FC236}">
                <a16:creationId xmlns:a16="http://schemas.microsoft.com/office/drawing/2014/main" id="{C5B8B7F8-E919-AC7A-3D6A-DD7796E2A10A}"/>
              </a:ext>
            </a:extLst>
          </p:cNvPr>
          <p:cNvPicPr>
            <a:picLocks noChangeAspect="1"/>
          </p:cNvPicPr>
          <p:nvPr userDrawn="1"/>
        </p:nvPicPr>
        <p:blipFill>
          <a:blip r:embed="rId2"/>
          <a:srcRect/>
          <a:stretch/>
        </p:blipFill>
        <p:spPr>
          <a:xfrm>
            <a:off x="11462084" y="6457284"/>
            <a:ext cx="533399" cy="269663"/>
          </a:xfrm>
          <a:prstGeom prst="rect">
            <a:avLst/>
          </a:prstGeom>
        </p:spPr>
      </p:pic>
      <p:sp>
        <p:nvSpPr>
          <p:cNvPr id="8" name="Content Placeholder 2">
            <a:extLst>
              <a:ext uri="{FF2B5EF4-FFF2-40B4-BE49-F238E27FC236}">
                <a16:creationId xmlns:a16="http://schemas.microsoft.com/office/drawing/2014/main" id="{E9B14E0A-F727-D538-A424-B1351F2FC84A}"/>
              </a:ext>
            </a:extLst>
          </p:cNvPr>
          <p:cNvSpPr>
            <a:spLocks noGrp="1"/>
          </p:cNvSpPr>
          <p:nvPr>
            <p:ph idx="13"/>
          </p:nvPr>
        </p:nvSpPr>
        <p:spPr>
          <a:xfrm>
            <a:off x="6238240" y="1825625"/>
            <a:ext cx="5115560" cy="4351338"/>
          </a:xfrm>
        </p:spPr>
        <p:txBody>
          <a:bodyPr>
            <a:normAutofit/>
          </a:bodyPr>
          <a:lstStyle>
            <a:lvl1pPr>
              <a:defRPr sz="2000">
                <a:solidFill>
                  <a:schemeClr val="accent6">
                    <a:lumMod val="10000"/>
                  </a:schemeClr>
                </a:solidFill>
              </a:defRPr>
            </a:lvl1pPr>
            <a:lvl2pPr>
              <a:defRPr sz="1800">
                <a:solidFill>
                  <a:schemeClr val="accent6">
                    <a:lumMod val="10000"/>
                  </a:schemeClr>
                </a:solidFill>
              </a:defRPr>
            </a:lvl2pPr>
            <a:lvl3pPr>
              <a:defRPr sz="1600">
                <a:solidFill>
                  <a:schemeClr val="accent6">
                    <a:lumMod val="10000"/>
                  </a:schemeClr>
                </a:solidFill>
              </a:defRPr>
            </a:lvl3pPr>
            <a:lvl4pPr>
              <a:defRPr sz="1400">
                <a:solidFill>
                  <a:schemeClr val="accent6">
                    <a:lumMod val="10000"/>
                  </a:schemeClr>
                </a:solidFill>
              </a:defRPr>
            </a:lvl4pPr>
            <a:lvl5pPr>
              <a:defRPr sz="1400">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9457659C-1D4A-268A-D5C1-BA91A6D259EC}"/>
              </a:ext>
            </a:extLst>
          </p:cNvPr>
          <p:cNvSpPr/>
          <p:nvPr userDrawn="1"/>
        </p:nvSpPr>
        <p:spPr>
          <a:xfrm>
            <a:off x="2" y="0"/>
            <a:ext cx="19651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45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8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resenters (2 peo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EEDAF4-A1B6-5F17-3C1A-A1C53168A94A}"/>
              </a:ext>
            </a:extLst>
          </p:cNvPr>
          <p:cNvSpPr/>
          <p:nvPr userDrawn="1"/>
        </p:nvSpPr>
        <p:spPr>
          <a:xfrm>
            <a:off x="0" y="4045330"/>
            <a:ext cx="12192000" cy="2812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0891753C-A575-8EF8-83C3-E72397774EC3}"/>
              </a:ext>
            </a:extLst>
          </p:cNvPr>
          <p:cNvSpPr>
            <a:spLocks noGrp="1"/>
          </p:cNvSpPr>
          <p:nvPr>
            <p:ph type="pic" sz="quarter" idx="13"/>
          </p:nvPr>
        </p:nvSpPr>
        <p:spPr>
          <a:xfrm>
            <a:off x="3092395" y="2023091"/>
            <a:ext cx="2049166" cy="2022240"/>
          </a:xfrm>
          <a:prstGeom prst="ellipse">
            <a:avLst/>
          </a:prstGeom>
        </p:spPr>
        <p:txBody>
          <a:bodyPr>
            <a:normAutofit/>
          </a:bodyPr>
          <a:lstStyle>
            <a:lvl1pPr>
              <a:defRPr sz="1800"/>
            </a:lvl1pPr>
          </a:lstStyle>
          <a:p>
            <a:endParaRPr lang="en-US"/>
          </a:p>
        </p:txBody>
      </p:sp>
      <p:sp>
        <p:nvSpPr>
          <p:cNvPr id="16" name="Text Placeholder 15">
            <a:extLst>
              <a:ext uri="{FF2B5EF4-FFF2-40B4-BE49-F238E27FC236}">
                <a16:creationId xmlns:a16="http://schemas.microsoft.com/office/drawing/2014/main" id="{C9C65A63-9A9F-5E08-8219-8B2D0D54A486}"/>
              </a:ext>
            </a:extLst>
          </p:cNvPr>
          <p:cNvSpPr>
            <a:spLocks noGrp="1"/>
          </p:cNvSpPr>
          <p:nvPr>
            <p:ph type="body" sz="quarter" idx="14" hasCustomPrompt="1"/>
          </p:nvPr>
        </p:nvSpPr>
        <p:spPr>
          <a:xfrm>
            <a:off x="2175036" y="4237735"/>
            <a:ext cx="3920964" cy="270693"/>
          </a:xfrm>
        </p:spPr>
        <p:txBody>
          <a:bodyPr>
            <a:noAutofit/>
          </a:bodyPr>
          <a:lstStyle>
            <a:lvl1pPr marL="0" indent="0">
              <a:buNone/>
              <a:defRPr sz="2200" b="0" i="0">
                <a:solidFill>
                  <a:schemeClr val="bg1"/>
                </a:solidFill>
                <a:latin typeface="Lato Black" panose="020F0502020204030203" pitchFamily="34" charset="77"/>
              </a:defRPr>
            </a:lvl1pPr>
          </a:lstStyle>
          <a:p>
            <a:pPr lvl="0"/>
            <a:r>
              <a:rPr lang="en-US"/>
              <a:t>First and Last Name</a:t>
            </a:r>
          </a:p>
        </p:txBody>
      </p:sp>
      <p:sp>
        <p:nvSpPr>
          <p:cNvPr id="17" name="Text Placeholder 15">
            <a:extLst>
              <a:ext uri="{FF2B5EF4-FFF2-40B4-BE49-F238E27FC236}">
                <a16:creationId xmlns:a16="http://schemas.microsoft.com/office/drawing/2014/main" id="{A0091CCD-EF7D-1717-CA49-02EF653E2B96}"/>
              </a:ext>
            </a:extLst>
          </p:cNvPr>
          <p:cNvSpPr>
            <a:spLocks noGrp="1"/>
          </p:cNvSpPr>
          <p:nvPr>
            <p:ph type="body" sz="quarter" idx="15" hasCustomPrompt="1"/>
          </p:nvPr>
        </p:nvSpPr>
        <p:spPr>
          <a:xfrm>
            <a:off x="2175036" y="4552682"/>
            <a:ext cx="3920964" cy="391169"/>
          </a:xfrm>
        </p:spPr>
        <p:txBody>
          <a:bodyPr>
            <a:noAutofit/>
          </a:bodyPr>
          <a:lstStyle>
            <a:lvl1pPr marL="0" indent="0">
              <a:buNone/>
              <a:defRPr sz="2200" b="0" i="1">
                <a:solidFill>
                  <a:schemeClr val="bg1"/>
                </a:solidFill>
                <a:latin typeface="Lato Light" panose="020F0302020204030203" pitchFamily="34" charset="77"/>
              </a:defRPr>
            </a:lvl1pPr>
          </a:lstStyle>
          <a:p>
            <a:pPr lvl="0"/>
            <a:r>
              <a:rPr lang="en-US"/>
              <a:t>Title, Organization</a:t>
            </a:r>
          </a:p>
        </p:txBody>
      </p:sp>
      <p:sp>
        <p:nvSpPr>
          <p:cNvPr id="18" name="Picture Placeholder 10">
            <a:extLst>
              <a:ext uri="{FF2B5EF4-FFF2-40B4-BE49-F238E27FC236}">
                <a16:creationId xmlns:a16="http://schemas.microsoft.com/office/drawing/2014/main" id="{78CC9AEF-C5C2-9445-0E15-AB74DAEADE6A}"/>
              </a:ext>
            </a:extLst>
          </p:cNvPr>
          <p:cNvSpPr>
            <a:spLocks noGrp="1"/>
          </p:cNvSpPr>
          <p:nvPr>
            <p:ph type="pic" sz="quarter" idx="16"/>
          </p:nvPr>
        </p:nvSpPr>
        <p:spPr>
          <a:xfrm>
            <a:off x="6719850" y="2023091"/>
            <a:ext cx="2049166" cy="2022240"/>
          </a:xfrm>
          <a:prstGeom prst="ellipse">
            <a:avLst/>
          </a:prstGeom>
        </p:spPr>
        <p:txBody>
          <a:bodyPr>
            <a:normAutofit/>
          </a:bodyPr>
          <a:lstStyle>
            <a:lvl1pPr>
              <a:defRPr sz="1800"/>
            </a:lvl1pPr>
          </a:lstStyle>
          <a:p>
            <a:endParaRPr lang="en-US"/>
          </a:p>
        </p:txBody>
      </p:sp>
      <p:pic>
        <p:nvPicPr>
          <p:cNvPr id="4" name="Picture 3">
            <a:extLst>
              <a:ext uri="{FF2B5EF4-FFF2-40B4-BE49-F238E27FC236}">
                <a16:creationId xmlns:a16="http://schemas.microsoft.com/office/drawing/2014/main" id="{4104211C-694A-8927-6BF0-2AF10ED87017}"/>
              </a:ext>
            </a:extLst>
          </p:cNvPr>
          <p:cNvPicPr>
            <a:picLocks noChangeAspect="1"/>
          </p:cNvPicPr>
          <p:nvPr userDrawn="1"/>
        </p:nvPicPr>
        <p:blipFill>
          <a:blip r:embed="rId2"/>
          <a:stretch>
            <a:fillRect/>
          </a:stretch>
        </p:blipFill>
        <p:spPr>
          <a:xfrm>
            <a:off x="11438385" y="6375980"/>
            <a:ext cx="533400" cy="269663"/>
          </a:xfrm>
          <a:prstGeom prst="rect">
            <a:avLst/>
          </a:prstGeom>
        </p:spPr>
      </p:pic>
      <p:sp>
        <p:nvSpPr>
          <p:cNvPr id="3" name="Text Placeholder 15">
            <a:extLst>
              <a:ext uri="{FF2B5EF4-FFF2-40B4-BE49-F238E27FC236}">
                <a16:creationId xmlns:a16="http://schemas.microsoft.com/office/drawing/2014/main" id="{D7EA3DBE-4393-E8C6-E60F-A52EB2475750}"/>
              </a:ext>
            </a:extLst>
          </p:cNvPr>
          <p:cNvSpPr>
            <a:spLocks noGrp="1"/>
          </p:cNvSpPr>
          <p:nvPr>
            <p:ph type="body" sz="quarter" idx="17" hasCustomPrompt="1"/>
          </p:nvPr>
        </p:nvSpPr>
        <p:spPr>
          <a:xfrm>
            <a:off x="6537334" y="4237734"/>
            <a:ext cx="3920964" cy="270693"/>
          </a:xfrm>
        </p:spPr>
        <p:txBody>
          <a:bodyPr>
            <a:noAutofit/>
          </a:bodyPr>
          <a:lstStyle>
            <a:lvl1pPr marL="0" indent="0">
              <a:buNone/>
              <a:defRPr sz="2200" b="0" i="0">
                <a:solidFill>
                  <a:schemeClr val="bg1"/>
                </a:solidFill>
                <a:latin typeface="Lato Black" panose="020F0502020204030203" pitchFamily="34" charset="77"/>
              </a:defRPr>
            </a:lvl1pPr>
          </a:lstStyle>
          <a:p>
            <a:pPr lvl="0"/>
            <a:r>
              <a:rPr lang="en-US"/>
              <a:t>First and Last Name</a:t>
            </a:r>
          </a:p>
        </p:txBody>
      </p:sp>
      <p:sp>
        <p:nvSpPr>
          <p:cNvPr id="5" name="Text Placeholder 15">
            <a:extLst>
              <a:ext uri="{FF2B5EF4-FFF2-40B4-BE49-F238E27FC236}">
                <a16:creationId xmlns:a16="http://schemas.microsoft.com/office/drawing/2014/main" id="{42514B36-32AD-6046-10A0-3DA40E9A68CB}"/>
              </a:ext>
            </a:extLst>
          </p:cNvPr>
          <p:cNvSpPr>
            <a:spLocks noGrp="1"/>
          </p:cNvSpPr>
          <p:nvPr>
            <p:ph type="body" sz="quarter" idx="18" hasCustomPrompt="1"/>
          </p:nvPr>
        </p:nvSpPr>
        <p:spPr>
          <a:xfrm>
            <a:off x="6537334" y="4569213"/>
            <a:ext cx="3920964" cy="391169"/>
          </a:xfrm>
        </p:spPr>
        <p:txBody>
          <a:bodyPr>
            <a:noAutofit/>
          </a:bodyPr>
          <a:lstStyle>
            <a:lvl1pPr marL="0" indent="0">
              <a:buNone/>
              <a:defRPr sz="2200" b="0" i="1">
                <a:solidFill>
                  <a:schemeClr val="bg1"/>
                </a:solidFill>
                <a:latin typeface="Lato Light" panose="020F0302020204030203" pitchFamily="34" charset="77"/>
              </a:defRPr>
            </a:lvl1pPr>
          </a:lstStyle>
          <a:p>
            <a:pPr lvl="0"/>
            <a:r>
              <a:rPr lang="en-US"/>
              <a:t>Title, Organization</a:t>
            </a:r>
          </a:p>
        </p:txBody>
      </p:sp>
    </p:spTree>
    <p:extLst>
      <p:ext uri="{BB962C8B-B14F-4D97-AF65-F5344CB8AC3E}">
        <p14:creationId xmlns:p14="http://schemas.microsoft.com/office/powerpoint/2010/main" val="5745767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6.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7.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7A605-3DFF-AF47-FA7B-634EC711B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73439E-B6F9-76E5-A653-DB158684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B44E3-CB8C-F608-C139-E989200CB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C9EDC-4E0F-C741-8787-99BEB5B35572}" type="datetimeFigureOut">
              <a:rPr lang="en-US" smtClean="0"/>
              <a:t>11/21/2024</a:t>
            </a:fld>
            <a:endParaRPr lang="en-US"/>
          </a:p>
        </p:txBody>
      </p:sp>
      <p:sp>
        <p:nvSpPr>
          <p:cNvPr id="5" name="Footer Placeholder 4">
            <a:extLst>
              <a:ext uri="{FF2B5EF4-FFF2-40B4-BE49-F238E27FC236}">
                <a16:creationId xmlns:a16="http://schemas.microsoft.com/office/drawing/2014/main" id="{48BE20AF-1315-9766-EBFA-7B581696D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ECAB65-8507-4B2A-978E-44AFDDBA9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812B7-6A35-4C49-AB4A-39BC1F0D79F4}" type="slidenum">
              <a:rPr lang="en-US" smtClean="0"/>
              <a:t>‹#›</a:t>
            </a:fld>
            <a:endParaRPr lang="en-US"/>
          </a:p>
        </p:txBody>
      </p:sp>
    </p:spTree>
    <p:extLst>
      <p:ext uri="{BB962C8B-B14F-4D97-AF65-F5344CB8AC3E}">
        <p14:creationId xmlns:p14="http://schemas.microsoft.com/office/powerpoint/2010/main" val="74004387"/>
      </p:ext>
    </p:extLst>
  </p:cSld>
  <p:clrMap bg1="lt1" tx1="dk1" bg2="lt2" tx2="dk2" accent1="accent1" accent2="accent2" accent3="accent3" accent4="accent4" accent5="accent5" accent6="accent6" hlink="hlink" folHlink="folHlink"/>
  <p:sldLayoutIdLst>
    <p:sldLayoutId id="2147485006" r:id="rId1"/>
    <p:sldLayoutId id="2147483671" r:id="rId2"/>
    <p:sldLayoutId id="2147485005" r:id="rId3"/>
    <p:sldLayoutId id="2147483677" r:id="rId4"/>
    <p:sldLayoutId id="2147483661" r:id="rId5"/>
  </p:sldLayoutIdLst>
  <p:txStyles>
    <p:titleStyle>
      <a:lvl1pPr algn="l" defTabSz="914400" rtl="0" eaLnBrk="1" latinLnBrk="0" hangingPunct="1">
        <a:lnSpc>
          <a:spcPct val="90000"/>
        </a:lnSpc>
        <a:spcBef>
          <a:spcPct val="0"/>
        </a:spcBef>
        <a:buNone/>
        <a:defRPr sz="4400" b="0" i="0" kern="1200">
          <a:solidFill>
            <a:schemeClr val="tx1"/>
          </a:solidFill>
          <a:latin typeface="DM Serif Tex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192C3E-3246-EB0E-9F2D-1930ABEB8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6D94A-BC51-1CCD-0DF4-A386CBB520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14D94-637C-605B-688C-A7E3BACDCD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F425E-E744-E347-ACFF-ECA9F8A0E788}" type="datetimeFigureOut">
              <a:rPr lang="en-US" smtClean="0"/>
              <a:t>11/21/2024</a:t>
            </a:fld>
            <a:endParaRPr lang="en-US"/>
          </a:p>
        </p:txBody>
      </p:sp>
      <p:sp>
        <p:nvSpPr>
          <p:cNvPr id="5" name="Footer Placeholder 4">
            <a:extLst>
              <a:ext uri="{FF2B5EF4-FFF2-40B4-BE49-F238E27FC236}">
                <a16:creationId xmlns:a16="http://schemas.microsoft.com/office/drawing/2014/main" id="{743A62E4-083B-9BC9-F7D7-8C85BED27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1A1B12-9C19-BA88-21C1-3DA35D496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73941-1281-774D-A02A-90FFF8ACB9BF}" type="slidenum">
              <a:rPr lang="en-US" smtClean="0"/>
              <a:t>‹#›</a:t>
            </a:fld>
            <a:endParaRPr lang="en-US"/>
          </a:p>
        </p:txBody>
      </p:sp>
      <p:sp>
        <p:nvSpPr>
          <p:cNvPr id="7" name="Rectangle 6">
            <a:extLst>
              <a:ext uri="{FF2B5EF4-FFF2-40B4-BE49-F238E27FC236}">
                <a16:creationId xmlns:a16="http://schemas.microsoft.com/office/drawing/2014/main" id="{2D285707-CEB5-7A3B-7A31-51BA4BCEE4BC}"/>
              </a:ext>
            </a:extLst>
          </p:cNvPr>
          <p:cNvSpPr/>
          <p:nvPr userDrawn="1"/>
        </p:nvSpPr>
        <p:spPr>
          <a:xfrm>
            <a:off x="0" y="6385303"/>
            <a:ext cx="12192000" cy="483270"/>
          </a:xfrm>
          <a:prstGeom prst="rect">
            <a:avLst/>
          </a:prstGeom>
          <a:solidFill>
            <a:srgbClr val="1C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D349B49-D9D3-04F6-3710-EFD8C93835A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1694" y="6504050"/>
            <a:ext cx="454812" cy="229039"/>
          </a:xfrm>
          <a:prstGeom prst="rect">
            <a:avLst/>
          </a:prstGeom>
        </p:spPr>
      </p:pic>
    </p:spTree>
    <p:extLst>
      <p:ext uri="{BB962C8B-B14F-4D97-AF65-F5344CB8AC3E}">
        <p14:creationId xmlns:p14="http://schemas.microsoft.com/office/powerpoint/2010/main" val="3081308021"/>
      </p:ext>
    </p:extLst>
  </p:cSld>
  <p:clrMap bg1="lt1" tx1="dk1" bg2="lt2" tx2="dk2" accent1="accent1" accent2="accent2" accent3="accent3" accent4="accent4" accent5="accent5" accent6="accent6" hlink="hlink" folHlink="folHlink"/>
  <p:sldLayoutIdLst>
    <p:sldLayoutId id="2147483756" r:id="rId1"/>
    <p:sldLayoutId id="21474837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5DF5F-9468-7849-B8EF-A067D296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8820BD-B890-1E48-A246-11D3B84E9973}"/>
              </a:ext>
            </a:extLst>
          </p:cNvPr>
          <p:cNvSpPr/>
          <p:nvPr/>
        </p:nvSpPr>
        <p:spPr>
          <a:xfrm>
            <a:off x="0" y="1"/>
            <a:ext cx="3339101" cy="2301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564DC61-E9E0-7341-B2D7-9FBF2DA95CE0}"/>
              </a:ext>
            </a:extLst>
          </p:cNvPr>
          <p:cNvSpPr/>
          <p:nvPr/>
        </p:nvSpPr>
        <p:spPr>
          <a:xfrm>
            <a:off x="3339100" y="1"/>
            <a:ext cx="8852899" cy="71918"/>
          </a:xfrm>
          <a:prstGeom prst="rect">
            <a:avLst/>
          </a:prstGeom>
          <a:solidFill>
            <a:srgbClr val="3F4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4044"/>
              </a:solidFill>
            </a:endParaRPr>
          </a:p>
        </p:txBody>
      </p:sp>
      <p:sp>
        <p:nvSpPr>
          <p:cNvPr id="4" name="Title Placeholder 3">
            <a:extLst>
              <a:ext uri="{FF2B5EF4-FFF2-40B4-BE49-F238E27FC236}">
                <a16:creationId xmlns:a16="http://schemas.microsoft.com/office/drawing/2014/main" id="{DF0E6D8B-C7E4-DF4D-96A4-3EF1EDBE7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4904DC70-1E59-B94B-AF9F-8C91ACD3E2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964" y="6401380"/>
            <a:ext cx="712521" cy="360219"/>
          </a:xfrm>
          <a:prstGeom prst="rect">
            <a:avLst/>
          </a:prstGeom>
        </p:spPr>
      </p:pic>
    </p:spTree>
    <p:extLst>
      <p:ext uri="{BB962C8B-B14F-4D97-AF65-F5344CB8AC3E}">
        <p14:creationId xmlns:p14="http://schemas.microsoft.com/office/powerpoint/2010/main" val="1793774988"/>
      </p:ext>
    </p:extLst>
  </p:cSld>
  <p:clrMap bg1="lt1" tx1="dk1" bg2="lt2" tx2="dk2" accent1="accent1" accent2="accent2" accent3="accent3" accent4="accent4" accent5="accent5" accent6="accent6" hlink="hlink" folHlink="folHlink"/>
  <p:sldLayoutIdLst>
    <p:sldLayoutId id="2147483901" r:id="rId1"/>
  </p:sldLayoutIdLst>
  <p:txStyles>
    <p:titleStyle>
      <a:lvl1pPr algn="l" defTabSz="914400" rtl="0" eaLnBrk="1" latinLnBrk="0" hangingPunct="1">
        <a:lnSpc>
          <a:spcPct val="90000"/>
        </a:lnSpc>
        <a:spcBef>
          <a:spcPct val="0"/>
        </a:spcBef>
        <a:buNone/>
        <a:defRPr sz="3200" b="1" i="0" kern="1200">
          <a:solidFill>
            <a:srgbClr val="3F4044"/>
          </a:solidFill>
          <a:latin typeface="ScalaSansPro-Bold" panose="020B05040301010201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5DF5F-9468-7849-B8EF-A067D296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8820BD-B890-1E48-A246-11D3B84E9973}"/>
              </a:ext>
            </a:extLst>
          </p:cNvPr>
          <p:cNvSpPr/>
          <p:nvPr/>
        </p:nvSpPr>
        <p:spPr>
          <a:xfrm>
            <a:off x="0" y="1"/>
            <a:ext cx="3339101" cy="2301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0A51FC-C5A9-E44B-B772-10EDE1DDD2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478" y="6380233"/>
            <a:ext cx="711721" cy="360219"/>
          </a:xfrm>
          <a:prstGeom prst="rect">
            <a:avLst/>
          </a:prstGeom>
        </p:spPr>
      </p:pic>
      <p:sp>
        <p:nvSpPr>
          <p:cNvPr id="7" name="Rectangle 6">
            <a:extLst>
              <a:ext uri="{FF2B5EF4-FFF2-40B4-BE49-F238E27FC236}">
                <a16:creationId xmlns:a16="http://schemas.microsoft.com/office/drawing/2014/main" id="{B564DC61-E9E0-7341-B2D7-9FBF2DA95CE0}"/>
              </a:ext>
            </a:extLst>
          </p:cNvPr>
          <p:cNvSpPr/>
          <p:nvPr/>
        </p:nvSpPr>
        <p:spPr>
          <a:xfrm>
            <a:off x="3339100" y="1"/>
            <a:ext cx="8852899" cy="71918"/>
          </a:xfrm>
          <a:prstGeom prst="rect">
            <a:avLst/>
          </a:prstGeom>
          <a:solidFill>
            <a:srgbClr val="3F4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4044"/>
              </a:solidFill>
            </a:endParaRPr>
          </a:p>
        </p:txBody>
      </p:sp>
      <p:sp>
        <p:nvSpPr>
          <p:cNvPr id="4" name="Title Placeholder 3">
            <a:extLst>
              <a:ext uri="{FF2B5EF4-FFF2-40B4-BE49-F238E27FC236}">
                <a16:creationId xmlns:a16="http://schemas.microsoft.com/office/drawing/2014/main" id="{DF0E6D8B-C7E4-DF4D-96A4-3EF1EDBE7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32668212"/>
      </p:ext>
    </p:extLst>
  </p:cSld>
  <p:clrMap bg1="lt1" tx1="dk1" bg2="lt2" tx2="dk2" accent1="accent1" accent2="accent2" accent3="accent3" accent4="accent4" accent5="accent5" accent6="accent6" hlink="hlink" folHlink="folHlink"/>
  <p:sldLayoutIdLst>
    <p:sldLayoutId id="2147484134" r:id="rId1"/>
  </p:sldLayoutIdLst>
  <p:txStyles>
    <p:titleStyle>
      <a:lvl1pPr algn="l" defTabSz="914400" rtl="0" eaLnBrk="1" latinLnBrk="0" hangingPunct="1">
        <a:lnSpc>
          <a:spcPct val="90000"/>
        </a:lnSpc>
        <a:spcBef>
          <a:spcPct val="0"/>
        </a:spcBef>
        <a:buNone/>
        <a:defRPr sz="3200" b="1" i="0" kern="1200">
          <a:solidFill>
            <a:srgbClr val="3F4044"/>
          </a:solidFill>
          <a:latin typeface="ScalaSansPro-Bold" panose="020B05040301010201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5DF5F-9468-7849-B8EF-A067D296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3">
            <a:extLst>
              <a:ext uri="{FF2B5EF4-FFF2-40B4-BE49-F238E27FC236}">
                <a16:creationId xmlns:a16="http://schemas.microsoft.com/office/drawing/2014/main" id="{DF0E6D8B-C7E4-DF4D-96A4-3EF1EDBE7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4904DC70-1E59-B94B-AF9F-8C91ACD3E2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7964" y="6401380"/>
            <a:ext cx="712521" cy="360219"/>
          </a:xfrm>
          <a:prstGeom prst="rect">
            <a:avLst/>
          </a:prstGeom>
        </p:spPr>
      </p:pic>
    </p:spTree>
    <p:extLst>
      <p:ext uri="{BB962C8B-B14F-4D97-AF65-F5344CB8AC3E}">
        <p14:creationId xmlns:p14="http://schemas.microsoft.com/office/powerpoint/2010/main" val="2546376405"/>
      </p:ext>
    </p:extLst>
  </p:cSld>
  <p:clrMap bg1="lt1" tx1="dk1" bg2="lt2" tx2="dk2" accent1="accent1" accent2="accent2" accent3="accent3" accent4="accent4" accent5="accent5" accent6="accent6" hlink="hlink" folHlink="folHlink"/>
  <p:sldLayoutIdLst>
    <p:sldLayoutId id="2147483764" r:id="rId1"/>
  </p:sldLayoutIdLst>
  <p:txStyles>
    <p:titleStyle>
      <a:lvl1pPr algn="l" defTabSz="914400" rtl="0" eaLnBrk="1" latinLnBrk="0" hangingPunct="1">
        <a:lnSpc>
          <a:spcPct val="90000"/>
        </a:lnSpc>
        <a:spcBef>
          <a:spcPct val="0"/>
        </a:spcBef>
        <a:buNone/>
        <a:defRPr sz="3200" b="1" i="0" kern="1200">
          <a:solidFill>
            <a:srgbClr val="3F4044"/>
          </a:solidFill>
          <a:latin typeface="ScalaSansPro-Bold" panose="020B05040301010201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A5DF5F-9468-7849-B8EF-A067D2964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18820BD-B890-1E48-A246-11D3B84E9973}"/>
              </a:ext>
            </a:extLst>
          </p:cNvPr>
          <p:cNvSpPr/>
          <p:nvPr/>
        </p:nvSpPr>
        <p:spPr>
          <a:xfrm>
            <a:off x="0" y="1"/>
            <a:ext cx="3339101" cy="23018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0A51FC-C5A9-E44B-B772-10EDE1DDD2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478" y="6380233"/>
            <a:ext cx="711721" cy="360219"/>
          </a:xfrm>
          <a:prstGeom prst="rect">
            <a:avLst/>
          </a:prstGeom>
        </p:spPr>
      </p:pic>
      <p:sp>
        <p:nvSpPr>
          <p:cNvPr id="7" name="Rectangle 6">
            <a:extLst>
              <a:ext uri="{FF2B5EF4-FFF2-40B4-BE49-F238E27FC236}">
                <a16:creationId xmlns:a16="http://schemas.microsoft.com/office/drawing/2014/main" id="{B564DC61-E9E0-7341-B2D7-9FBF2DA95CE0}"/>
              </a:ext>
            </a:extLst>
          </p:cNvPr>
          <p:cNvSpPr/>
          <p:nvPr/>
        </p:nvSpPr>
        <p:spPr>
          <a:xfrm>
            <a:off x="3339100" y="1"/>
            <a:ext cx="8852899" cy="71918"/>
          </a:xfrm>
          <a:prstGeom prst="rect">
            <a:avLst/>
          </a:prstGeom>
          <a:solidFill>
            <a:srgbClr val="3F4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4044"/>
              </a:solidFill>
            </a:endParaRPr>
          </a:p>
        </p:txBody>
      </p:sp>
      <p:sp>
        <p:nvSpPr>
          <p:cNvPr id="4" name="Title Placeholder 3">
            <a:extLst>
              <a:ext uri="{FF2B5EF4-FFF2-40B4-BE49-F238E27FC236}">
                <a16:creationId xmlns:a16="http://schemas.microsoft.com/office/drawing/2014/main" id="{DF0E6D8B-C7E4-DF4D-96A4-3EF1EDBE7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32668212"/>
      </p:ext>
    </p:extLst>
  </p:cSld>
  <p:clrMap bg1="lt1" tx1="dk1" bg2="lt2" tx2="dk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3200" b="1" i="0" kern="1200">
          <a:solidFill>
            <a:srgbClr val="3F4044"/>
          </a:solidFill>
          <a:latin typeface="ScalaSansPro-Bold" panose="020B05040301010201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i="0" kern="1200">
          <a:solidFill>
            <a:srgbClr val="3F404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991" r:id="rId1"/>
    <p:sldLayoutId id="2147484477" r:id="rId2"/>
    <p:sldLayoutId id="2147484467" r:id="rId3"/>
    <p:sldLayoutId id="2147484489" r:id="rId4"/>
    <p:sldLayoutId id="2147484470" r:id="rId5"/>
    <p:sldLayoutId id="2147484986" r:id="rId6"/>
    <p:sldLayoutId id="2147484988" r:id="rId7"/>
    <p:sldLayoutId id="2147484992" r:id="rId8"/>
    <p:sldLayoutId id="2147484993" r:id="rId9"/>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A201C49-A549-C097-124F-DF3827F433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25613DA-3621-9D34-4DD5-A070AC5EF41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66031F-10F2-7492-B5CC-8AC4C2C5A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E875E6DE-D2E4-4FFE-8021-8D3D58ED2848}" type="datetimeFigureOut">
              <a:rPr lang="en-US"/>
              <a:pPr>
                <a:defRPr/>
              </a:pPr>
              <a:t>11/21/2024</a:t>
            </a:fld>
            <a:endParaRPr lang="en-US"/>
          </a:p>
        </p:txBody>
      </p:sp>
      <p:sp>
        <p:nvSpPr>
          <p:cNvPr id="5" name="Footer Placeholder 4">
            <a:extLst>
              <a:ext uri="{FF2B5EF4-FFF2-40B4-BE49-F238E27FC236}">
                <a16:creationId xmlns:a16="http://schemas.microsoft.com/office/drawing/2014/main" id="{EE445D04-A397-8526-FBE1-7BA095D67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146A6A3-2BE0-0D08-9919-972369030D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7E521E44-CB8B-41B6-920A-FC08207D5A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858A62-FE72-978B-BE71-05908D82E1A4}"/>
              </a:ext>
            </a:extLst>
          </p:cNvPr>
          <p:cNvSpPr/>
          <p:nvPr/>
        </p:nvSpPr>
        <p:spPr>
          <a:xfrm>
            <a:off x="0" y="0"/>
            <a:ext cx="12192000" cy="6860161"/>
          </a:xfrm>
          <a:prstGeom prst="rect">
            <a:avLst/>
          </a:prstGeom>
          <a:solidFill>
            <a:schemeClr val="bg2">
              <a:lumMod val="75000"/>
              <a:alpha val="1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0BDC4764-F656-4735-9820-9886F8DF1D6A}" type="datetime1">
              <a:rPr lang="en-US" smtClean="0"/>
              <a:t>11/21/2024</a:t>
            </a:fld>
            <a:endParaRPr lang="en-US"/>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C68AC1EC-23E2-4F0E-A5A4-674EC8DB954E}" type="slidenum">
              <a:rPr lang="en-US" smtClean="0"/>
              <a:pPr/>
              <a:t>‹#›</a:t>
            </a:fld>
            <a:endParaRPr lang="en-US"/>
          </a:p>
        </p:txBody>
      </p:sp>
    </p:spTree>
    <p:extLst>
      <p:ext uri="{BB962C8B-B14F-4D97-AF65-F5344CB8AC3E}">
        <p14:creationId xmlns:p14="http://schemas.microsoft.com/office/powerpoint/2010/main" val="1546604952"/>
      </p:ext>
    </p:extLst>
  </p:cSld>
  <p:clrMap bg1="lt1" tx1="dk1" bg2="lt2" tx2="dk2" accent1="accent1" accent2="accent2" accent3="accent3" accent4="accent4" accent5="accent5" accent6="accent6" hlink="hlink" folHlink="folHlink"/>
  <p:sldLayoutIdLst>
    <p:sldLayoutId id="2147483668" r:id="rId1"/>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5C1F-C292-1E5D-4338-58FB979F1940}"/>
              </a:ext>
            </a:extLst>
          </p:cNvPr>
          <p:cNvSpPr>
            <a:spLocks noGrp="1"/>
          </p:cNvSpPr>
          <p:nvPr>
            <p:ph type="ctrTitle"/>
          </p:nvPr>
        </p:nvSpPr>
        <p:spPr>
          <a:xfrm>
            <a:off x="331694" y="4577147"/>
            <a:ext cx="9628094" cy="1783729"/>
          </a:xfrm>
        </p:spPr>
        <p:txBody>
          <a:bodyPr>
            <a:normAutofit fontScale="90000"/>
          </a:bodyPr>
          <a:lstStyle/>
          <a:p>
            <a:pPr algn="l"/>
            <a:r>
              <a:rPr lang="en-US" sz="4900" b="1" dirty="0">
                <a:latin typeface="Lato"/>
              </a:rPr>
              <a:t>Strong Child Care</a:t>
            </a:r>
            <a:br>
              <a:rPr lang="en-US" sz="4900" b="1" dirty="0">
                <a:latin typeface="Lato"/>
              </a:rPr>
            </a:br>
            <a:r>
              <a:rPr lang="en-US" sz="4900" b="1" dirty="0">
                <a:solidFill>
                  <a:schemeClr val="accent3"/>
                </a:solidFill>
                <a:latin typeface="Lato"/>
                <a:ea typeface="Lato"/>
                <a:cs typeface="Lato"/>
              </a:rPr>
              <a:t>Strong Iowa</a:t>
            </a:r>
            <a:br>
              <a:rPr lang="en-US" sz="3600" b="1" dirty="0">
                <a:solidFill>
                  <a:schemeClr val="accent3"/>
                </a:solidFill>
                <a:latin typeface="Lato"/>
                <a:ea typeface="Lato"/>
                <a:cs typeface="Lato"/>
              </a:rPr>
            </a:br>
            <a:br>
              <a:rPr lang="en-US" sz="3600" b="1" dirty="0">
                <a:solidFill>
                  <a:schemeClr val="accent3"/>
                </a:solidFill>
                <a:latin typeface="Lato"/>
                <a:ea typeface="Lato"/>
                <a:cs typeface="Lato"/>
              </a:rPr>
            </a:br>
            <a:r>
              <a:rPr lang="en-US" sz="2000" b="1" dirty="0">
                <a:solidFill>
                  <a:srgbClr val="B4B8C8"/>
                </a:solidFill>
                <a:latin typeface="Lato"/>
                <a:ea typeface="Lato"/>
                <a:cs typeface="Lato"/>
              </a:rPr>
              <a:t>Susan Gale Perry </a:t>
            </a:r>
          </a:p>
        </p:txBody>
      </p:sp>
      <p:pic>
        <p:nvPicPr>
          <p:cNvPr id="5" name="Picture 4">
            <a:extLst>
              <a:ext uri="{FF2B5EF4-FFF2-40B4-BE49-F238E27FC236}">
                <a16:creationId xmlns:a16="http://schemas.microsoft.com/office/drawing/2014/main" id="{A2992FCB-8B24-0AAC-CCAE-B4DD963269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4052047"/>
          </a:xfrm>
          <a:prstGeom prst="rect">
            <a:avLst/>
          </a:prstGeom>
        </p:spPr>
      </p:pic>
      <p:sp>
        <p:nvSpPr>
          <p:cNvPr id="7" name="Rectangle 6">
            <a:extLst>
              <a:ext uri="{FF2B5EF4-FFF2-40B4-BE49-F238E27FC236}">
                <a16:creationId xmlns:a16="http://schemas.microsoft.com/office/drawing/2014/main" id="{5B0BC514-89BB-91EF-6588-92C92E76A6C0}"/>
              </a:ext>
            </a:extLst>
          </p:cNvPr>
          <p:cNvSpPr/>
          <p:nvPr/>
        </p:nvSpPr>
        <p:spPr>
          <a:xfrm>
            <a:off x="0" y="3995178"/>
            <a:ext cx="5145741" cy="11373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a:extLst>
              <a:ext uri="{FF2B5EF4-FFF2-40B4-BE49-F238E27FC236}">
                <a16:creationId xmlns:a16="http://schemas.microsoft.com/office/drawing/2014/main" id="{96D89A0D-ADE0-B800-201E-736672468D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47684" y="5927341"/>
            <a:ext cx="1383632" cy="698264"/>
          </a:xfrm>
          <a:prstGeom prst="rect">
            <a:avLst/>
          </a:prstGeom>
        </p:spPr>
      </p:pic>
    </p:spTree>
    <p:extLst>
      <p:ext uri="{BB962C8B-B14F-4D97-AF65-F5344CB8AC3E}">
        <p14:creationId xmlns:p14="http://schemas.microsoft.com/office/powerpoint/2010/main" val="396724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0D118036-59DF-FA43-A6DF-4E3FF5258AE0}"/>
              </a:ext>
            </a:extLst>
          </p:cNvPr>
          <p:cNvSpPr txBox="1"/>
          <p:nvPr/>
        </p:nvSpPr>
        <p:spPr>
          <a:xfrm>
            <a:off x="424814" y="1005887"/>
            <a:ext cx="8975217" cy="1125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solidFill>
                  <a:srgbClr val="1C3563"/>
                </a:solidFill>
                <a:latin typeface="Lato" panose="020F0502020204030203" pitchFamily="34" charset="0"/>
                <a:ea typeface="Lato" panose="020F0502020204030203" pitchFamily="34" charset="0"/>
                <a:cs typeface="Lato" panose="020F0502020204030203" pitchFamily="34" charset="0"/>
              </a:rPr>
              <a:t>Child Care Solutions That Help Troop Recruitment, Retention, and Readiness</a:t>
            </a:r>
            <a:endParaRPr lang="en-US" sz="3400" b="1">
              <a:latin typeface="Lato" panose="020F0502020204030203" pitchFamily="34"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7CFEB1CC-19BD-A277-E48F-322844FF134D}"/>
              </a:ext>
            </a:extLst>
          </p:cNvPr>
          <p:cNvSpPr/>
          <p:nvPr/>
        </p:nvSpPr>
        <p:spPr>
          <a:xfrm>
            <a:off x="9981768" y="0"/>
            <a:ext cx="228322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F53143-1559-AF4C-B52C-710159218002}"/>
              </a:ext>
            </a:extLst>
          </p:cNvPr>
          <p:cNvSpPr/>
          <p:nvPr/>
        </p:nvSpPr>
        <p:spPr>
          <a:xfrm>
            <a:off x="8694161" y="0"/>
            <a:ext cx="2429221" cy="6858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735036-EB69-8CBD-FAC1-E32E67DE9F70}"/>
              </a:ext>
            </a:extLst>
          </p:cNvPr>
          <p:cNvSpPr txBox="1"/>
          <p:nvPr/>
        </p:nvSpPr>
        <p:spPr>
          <a:xfrm>
            <a:off x="428963" y="2485756"/>
            <a:ext cx="9930061" cy="4093428"/>
          </a:xfrm>
          <a:prstGeom prst="rect">
            <a:avLst/>
          </a:prstGeom>
          <a:noFill/>
        </p:spPr>
        <p:txBody>
          <a:bodyPr wrap="square" lIns="91440" tIns="45720" rIns="91440" bIns="45720" anchor="t">
            <a:spAutoFit/>
          </a:bodyPr>
          <a:lstStyle/>
          <a:p>
            <a:r>
              <a:rPr lang="en-US" sz="2000">
                <a:latin typeface="Lato"/>
                <a:ea typeface="Lato"/>
                <a:cs typeface="Lato"/>
              </a:rPr>
              <a:t>The Department of Defense offers:</a:t>
            </a:r>
          </a:p>
          <a:p>
            <a:endParaRPr lang="en-US" sz="2000">
              <a:latin typeface="Lato" panose="020F0502020204030203" pitchFamily="34" charset="0"/>
              <a:ea typeface="Lato" panose="020F0502020204030203" pitchFamily="34" charset="0"/>
              <a:cs typeface="Lato" panose="020F0502020204030203" pitchFamily="34" charset="0"/>
            </a:endParaRPr>
          </a:p>
          <a:p>
            <a:pPr marL="800100" lvl="1" indent="-342900">
              <a:buFont typeface="Arial"/>
              <a:buChar char="•"/>
            </a:pPr>
            <a:r>
              <a:rPr lang="en-US" sz="2000">
                <a:latin typeface="Lato"/>
                <a:ea typeface="Lato"/>
                <a:cs typeface="Lato"/>
              </a:rPr>
              <a:t>Employer run and subsidized on-base quality child care that meets national accreditation standards</a:t>
            </a:r>
          </a:p>
          <a:p>
            <a:pPr marL="800100" lvl="1" indent="-342900">
              <a:buFont typeface="Arial"/>
              <a:buChar char="•"/>
            </a:pPr>
            <a:r>
              <a:rPr lang="en-US" sz="2000">
                <a:latin typeface="Lato"/>
                <a:ea typeface="Lato"/>
                <a:cs typeface="Lato"/>
              </a:rPr>
              <a:t>Fee assistance programs for community-based child care</a:t>
            </a:r>
          </a:p>
          <a:p>
            <a:pPr marL="800100" lvl="1" indent="-342900">
              <a:buFont typeface="Arial"/>
              <a:buChar char="•"/>
            </a:pPr>
            <a:r>
              <a:rPr lang="en-US" sz="2000">
                <a:latin typeface="Lato"/>
                <a:ea typeface="Lato"/>
                <a:cs typeface="Lato"/>
              </a:rPr>
              <a:t>Enhanced referral services</a:t>
            </a:r>
          </a:p>
          <a:p>
            <a:pPr marL="800100" lvl="1" indent="-342900">
              <a:buFont typeface="Arial"/>
              <a:buChar char="•"/>
            </a:pPr>
            <a:r>
              <a:rPr lang="en-US" sz="2000">
                <a:latin typeface="Lato"/>
                <a:ea typeface="Lato"/>
                <a:cs typeface="Lato"/>
              </a:rPr>
              <a:t>Respite care services for exceptional family members with special needs</a:t>
            </a:r>
          </a:p>
          <a:p>
            <a:pPr marL="800100" lvl="1" indent="-342900">
              <a:buFont typeface="Arial"/>
              <a:buChar char="•"/>
            </a:pPr>
            <a:endParaRPr lang="en-US" sz="2000">
              <a:latin typeface="Lato"/>
              <a:ea typeface="Lato"/>
              <a:cs typeface="Lato"/>
            </a:endParaRPr>
          </a:p>
          <a:p>
            <a:r>
              <a:rPr lang="en-US" sz="2000">
                <a:latin typeface="Lato"/>
                <a:ea typeface="Lato"/>
                <a:cs typeface="Lato"/>
              </a:rPr>
              <a:t>Resulting in: </a:t>
            </a:r>
          </a:p>
          <a:p>
            <a:pPr marL="800100" lvl="1" indent="-342900">
              <a:buFont typeface="Arial" panose="020B0604020202020204" pitchFamily="34" charset="0"/>
              <a:buChar char="•"/>
            </a:pPr>
            <a:r>
              <a:rPr lang="en-US" sz="2000">
                <a:latin typeface="Lato"/>
                <a:ea typeface="Lato"/>
                <a:cs typeface="Calibri"/>
              </a:rPr>
              <a:t>Enhanced workforce readiness and retention</a:t>
            </a:r>
          </a:p>
          <a:p>
            <a:pPr marL="800100" lvl="1" indent="-342900">
              <a:buFont typeface="Arial" panose="020B0604020202020204" pitchFamily="34" charset="0"/>
              <a:buChar char="•"/>
            </a:pPr>
            <a:r>
              <a:rPr lang="en-US" sz="2000">
                <a:latin typeface="Lato"/>
                <a:ea typeface="Lato"/>
                <a:cs typeface="Calibri"/>
              </a:rPr>
              <a:t>Increased workforce productivity</a:t>
            </a:r>
          </a:p>
          <a:p>
            <a:pPr marL="800100" lvl="1" indent="-342900">
              <a:buFont typeface="Arial" panose="020B0604020202020204" pitchFamily="34" charset="0"/>
              <a:buChar char="•"/>
            </a:pPr>
            <a:r>
              <a:rPr lang="en-US" sz="2000">
                <a:latin typeface="Lato"/>
                <a:ea typeface="Lato"/>
                <a:cs typeface="Calibri"/>
              </a:rPr>
              <a:t>Improved family well-being</a:t>
            </a:r>
          </a:p>
          <a:p>
            <a:pPr lvl="2"/>
            <a:r>
              <a:rPr lang="en-US" sz="2000">
                <a:latin typeface="Lato"/>
                <a:ea typeface="Lato"/>
                <a:cs typeface="Calibri"/>
              </a:rPr>
              <a:t>							(Hechinger Report)</a:t>
            </a:r>
          </a:p>
        </p:txBody>
      </p:sp>
      <p:sp>
        <p:nvSpPr>
          <p:cNvPr id="2" name="Rectangle 1">
            <a:extLst>
              <a:ext uri="{FF2B5EF4-FFF2-40B4-BE49-F238E27FC236}">
                <a16:creationId xmlns:a16="http://schemas.microsoft.com/office/drawing/2014/main" id="{2975BB9F-367A-F7B0-7833-EBA5D25EFE2C}"/>
              </a:ext>
            </a:extLst>
          </p:cNvPr>
          <p:cNvSpPr/>
          <p:nvPr/>
        </p:nvSpPr>
        <p:spPr>
          <a:xfrm>
            <a:off x="12158436" y="0"/>
            <a:ext cx="15010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3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6815A-BE25-038C-C4C7-0685BC27FD4A}"/>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BCFF04D-4FC0-C6D0-8EDD-A747201B2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F6DC1A6-C75F-560C-6121-FA43D7778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F9B01D94-B399-A49D-832D-221ADCA56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96B6B83E-14DF-D413-4F36-B4878A095CE1}"/>
              </a:ext>
            </a:extLst>
          </p:cNvPr>
          <p:cNvSpPr txBox="1"/>
          <p:nvPr/>
        </p:nvSpPr>
        <p:spPr>
          <a:xfrm>
            <a:off x="411479" y="2360891"/>
            <a:ext cx="6830569" cy="4385643"/>
          </a:xfrm>
          <a:prstGeom prst="rect">
            <a:avLst/>
          </a:prstGeom>
        </p:spPr>
        <p:txBody>
          <a:bodyPr vert="horz" lIns="91440" tIns="45720" rIns="91440" bIns="45720" rtlCol="0" anchor="t">
            <a:noAutofit/>
          </a:bodyPr>
          <a:lstStyle/>
          <a:p>
            <a:pPr>
              <a:lnSpc>
                <a:spcPct val="90000"/>
              </a:lnSpc>
              <a:spcAft>
                <a:spcPts val="600"/>
              </a:spcAft>
            </a:pPr>
            <a:r>
              <a:rPr lang="en-US" sz="2200" i="1">
                <a:latin typeface="Lato"/>
                <a:ea typeface="Lato"/>
                <a:cs typeface="Lato"/>
              </a:rPr>
              <a:t>“Prioritizing child care is not only about ensuring the wellbeing and development of our children but also about fostering a strong economic foundation for the future. Columbia Forest Products recognizes the importance of supporting our families and understands the long-term benefits of investing in high-quality child care. </a:t>
            </a:r>
          </a:p>
          <a:p>
            <a:pPr>
              <a:lnSpc>
                <a:spcPct val="90000"/>
              </a:lnSpc>
              <a:spcAft>
                <a:spcPts val="600"/>
              </a:spcAft>
            </a:pPr>
            <a:endParaRPr lang="en-US" sz="900" i="1">
              <a:latin typeface="Lato"/>
              <a:ea typeface="Lato"/>
              <a:cs typeface="Lato"/>
            </a:endParaRPr>
          </a:p>
          <a:p>
            <a:pPr>
              <a:lnSpc>
                <a:spcPct val="90000"/>
              </a:lnSpc>
              <a:spcAft>
                <a:spcPts val="600"/>
              </a:spcAft>
            </a:pPr>
            <a:r>
              <a:rPr lang="en-US" sz="2200" i="1">
                <a:latin typeface="Lato"/>
                <a:ea typeface="Lato"/>
                <a:cs typeface="Lato"/>
              </a:rPr>
              <a:t>This collaborative effort between businesses, government, and community stakeholders will not only benefit families but also contribute to the overall prosperity and competitiveness of North Carolina.”</a:t>
            </a:r>
            <a:endParaRPr lang="en-US" sz="2200" b="1">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endParaRPr lang="en-US" sz="1050" b="1">
              <a:latin typeface="Lato" panose="020F0502020204030203" pitchFamily="34" charset="0"/>
              <a:ea typeface="Lato" panose="020F0502020204030203" pitchFamily="34" charset="0"/>
              <a:cs typeface="Lato" panose="020F0502020204030203" pitchFamily="34" charset="0"/>
            </a:endParaRPr>
          </a:p>
          <a:p>
            <a:pPr>
              <a:lnSpc>
                <a:spcPct val="90000"/>
              </a:lnSpc>
              <a:spcAft>
                <a:spcPts val="600"/>
              </a:spcAft>
            </a:pPr>
            <a:r>
              <a:rPr lang="en-US" sz="1600" b="1">
                <a:latin typeface="Lato" panose="020F0502020204030203" pitchFamily="34" charset="0"/>
                <a:ea typeface="Lato" panose="020F0502020204030203" pitchFamily="34" charset="0"/>
                <a:cs typeface="Lato" panose="020F0502020204030203" pitchFamily="34" charset="0"/>
              </a:rPr>
              <a:t>Danielle Stilwell, HR Development &amp; Recruitment Manager at Columbia Forest Products</a:t>
            </a:r>
          </a:p>
        </p:txBody>
      </p:sp>
      <p:sp>
        <p:nvSpPr>
          <p:cNvPr id="4" name="TextBox 3">
            <a:extLst>
              <a:ext uri="{FF2B5EF4-FFF2-40B4-BE49-F238E27FC236}">
                <a16:creationId xmlns:a16="http://schemas.microsoft.com/office/drawing/2014/main" id="{0630ADFE-49C7-29AC-86DB-A5B988D67F58}"/>
              </a:ext>
            </a:extLst>
          </p:cNvPr>
          <p:cNvSpPr txBox="1"/>
          <p:nvPr/>
        </p:nvSpPr>
        <p:spPr>
          <a:xfrm>
            <a:off x="411479" y="938090"/>
            <a:ext cx="5518785" cy="77285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b="1">
                <a:solidFill>
                  <a:schemeClr val="accent1"/>
                </a:solidFill>
                <a:latin typeface="Lato" panose="020F0502020204030203" pitchFamily="34" charset="0"/>
                <a:ea typeface="Lato" panose="020F0502020204030203" pitchFamily="34" charset="0"/>
                <a:cs typeface="Lato" panose="020F0502020204030203" pitchFamily="34" charset="0"/>
              </a:rPr>
              <a:t>Maximizing Our ROI</a:t>
            </a:r>
          </a:p>
        </p:txBody>
      </p:sp>
      <p:pic>
        <p:nvPicPr>
          <p:cNvPr id="7" name="Picture 6" descr="Worker holding safety helmet">
            <a:extLst>
              <a:ext uri="{FF2B5EF4-FFF2-40B4-BE49-F238E27FC236}">
                <a16:creationId xmlns:a16="http://schemas.microsoft.com/office/drawing/2014/main" id="{A0908297-E794-725E-A2BE-7FE4F0429C73}"/>
              </a:ext>
            </a:extLst>
          </p:cNvPr>
          <p:cNvPicPr>
            <a:picLocks noChangeAspect="1"/>
          </p:cNvPicPr>
          <p:nvPr/>
        </p:nvPicPr>
        <p:blipFill>
          <a:blip r:embed="rId3" cstate="print">
            <a:extLst>
              <a:ext uri="{28A0092B-C50C-407E-A947-70E740481C1C}">
                <a14:useLocalDpi xmlns:a14="http://schemas.microsoft.com/office/drawing/2010/main" val="0"/>
              </a:ext>
            </a:extLst>
          </a:blip>
          <a:srcRect l="27805" r="12931"/>
          <a:stretch/>
        </p:blipFill>
        <p:spPr>
          <a:xfrm>
            <a:off x="7626096" y="0"/>
            <a:ext cx="6096467" cy="685800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947671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descr="&quot;&quot;">
            <a:extLst>
              <a:ext uri="{FF2B5EF4-FFF2-40B4-BE49-F238E27FC236}">
                <a16:creationId xmlns:a16="http://schemas.microsoft.com/office/drawing/2014/main" id="{B874EB95-9EE4-4BC5-EBC4-1DD03C3C57CC}"/>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339" name="Picture 3">
            <a:extLst>
              <a:ext uri="{FF2B5EF4-FFF2-40B4-BE49-F238E27FC236}">
                <a16:creationId xmlns:a16="http://schemas.microsoft.com/office/drawing/2014/main" id="{281DEE50-0EB1-62A7-1513-B6F01DE8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02" r="17902"/>
          <a:stretch>
            <a:fillRect/>
          </a:stretch>
        </p:blipFill>
        <p:spPr bwMode="auto">
          <a:xfrm>
            <a:off x="4365262" y="0"/>
            <a:ext cx="8596449" cy="702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BCCAB151-9626-78AD-9041-6F31A8FFD754}"/>
              </a:ext>
            </a:extLst>
          </p:cNvPr>
          <p:cNvSpPr>
            <a:spLocks/>
          </p:cNvSpPr>
          <p:nvPr/>
        </p:nvSpPr>
        <p:spPr>
          <a:xfrm>
            <a:off x="-1" y="0"/>
            <a:ext cx="1050069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Content Placeholder 2">
            <a:extLst>
              <a:ext uri="{FF2B5EF4-FFF2-40B4-BE49-F238E27FC236}">
                <a16:creationId xmlns:a16="http://schemas.microsoft.com/office/drawing/2014/main" id="{D006D91F-A7C8-EB99-3B1F-68291E79C434}"/>
              </a:ext>
            </a:extLst>
          </p:cNvPr>
          <p:cNvSpPr>
            <a:spLocks noGrp="1"/>
          </p:cNvSpPr>
          <p:nvPr>
            <p:ph idx="1"/>
          </p:nvPr>
        </p:nvSpPr>
        <p:spPr>
          <a:xfrm>
            <a:off x="917575" y="2443958"/>
            <a:ext cx="5026025" cy="3944142"/>
          </a:xfrm>
        </p:spPr>
        <p:txBody>
          <a:bodyPr rtlCol="0">
            <a:normAutofit/>
          </a:bodyPr>
          <a:lstStyle/>
          <a:p>
            <a:pPr marL="0" indent="0" fontAlgn="auto">
              <a:spcBef>
                <a:spcPts val="0"/>
              </a:spcBef>
              <a:spcAft>
                <a:spcPts val="1800"/>
              </a:spcAft>
              <a:buFont typeface="Arial" panose="020B0604020202020204" pitchFamily="34" charset="0"/>
              <a:buNone/>
              <a:defRPr/>
            </a:pPr>
            <a:r>
              <a:rPr lang="en-US" sz="2000">
                <a:latin typeface="Lato"/>
                <a:ea typeface="Lato"/>
                <a:cs typeface="Lato"/>
              </a:rPr>
              <a:t>Early experiences are </a:t>
            </a:r>
            <a:r>
              <a:rPr lang="en-US" sz="2000" b="1">
                <a:latin typeface="Lato"/>
                <a:ea typeface="Lato"/>
                <a:cs typeface="Lato"/>
              </a:rPr>
              <a:t>built into children’s bodies</a:t>
            </a:r>
            <a:r>
              <a:rPr lang="en-US" sz="2000">
                <a:latin typeface="Lato"/>
                <a:ea typeface="Lato"/>
                <a:cs typeface="Lato"/>
              </a:rPr>
              <a:t>—shaping brains and development</a:t>
            </a:r>
          </a:p>
          <a:p>
            <a:pPr marL="0" indent="0" fontAlgn="auto">
              <a:spcBef>
                <a:spcPts val="0"/>
              </a:spcBef>
              <a:spcAft>
                <a:spcPts val="1800"/>
              </a:spcAft>
              <a:buFont typeface="Arial" panose="020B0604020202020204" pitchFamily="34" charset="0"/>
              <a:buNone/>
              <a:defRPr/>
            </a:pPr>
            <a:r>
              <a:rPr lang="en-US" sz="2000">
                <a:latin typeface="Lato"/>
                <a:ea typeface="Lato"/>
                <a:cs typeface="Lato"/>
              </a:rPr>
              <a:t>Positive early experiences build </a:t>
            </a:r>
            <a:r>
              <a:rPr lang="en-US" sz="2000" b="1">
                <a:latin typeface="Lato"/>
                <a:ea typeface="Lato"/>
                <a:cs typeface="Lato"/>
              </a:rPr>
              <a:t>a strong foundation </a:t>
            </a:r>
            <a:r>
              <a:rPr lang="en-US" sz="2000">
                <a:latin typeface="Lato"/>
                <a:ea typeface="Lato"/>
                <a:cs typeface="Lato"/>
              </a:rPr>
              <a:t>for learning and future health.</a:t>
            </a:r>
          </a:p>
          <a:p>
            <a:pPr marL="0" indent="0" fontAlgn="auto">
              <a:spcBef>
                <a:spcPts val="0"/>
              </a:spcBef>
              <a:spcAft>
                <a:spcPts val="1800"/>
              </a:spcAft>
              <a:buFont typeface="Arial" panose="020B0604020202020204" pitchFamily="34" charset="0"/>
              <a:buNone/>
              <a:defRPr/>
            </a:pPr>
            <a:r>
              <a:rPr lang="en-US" sz="2000" b="1">
                <a:latin typeface="Lato"/>
                <a:ea typeface="Lato"/>
                <a:cs typeface="Lato"/>
              </a:rPr>
              <a:t>Learning is sequential: You can’t skip steps.</a:t>
            </a:r>
          </a:p>
          <a:p>
            <a:pPr marL="0" indent="0" fontAlgn="auto">
              <a:spcBef>
                <a:spcPts val="0"/>
              </a:spcBef>
              <a:spcAft>
                <a:spcPts val="1800"/>
              </a:spcAft>
              <a:buFont typeface="Arial" panose="020B0604020202020204" pitchFamily="34" charset="0"/>
              <a:buNone/>
              <a:defRPr/>
            </a:pPr>
            <a:r>
              <a:rPr lang="en-US" sz="2000" b="1">
                <a:latin typeface="Lato"/>
                <a:ea typeface="Lato"/>
                <a:cs typeface="Lato"/>
              </a:rPr>
              <a:t>The “Air Traffic Control System” </a:t>
            </a:r>
            <a:r>
              <a:rPr lang="en-US" sz="2000">
                <a:latin typeface="Lato"/>
                <a:ea typeface="Lato"/>
                <a:cs typeface="Lato"/>
              </a:rPr>
              <a:t>of our brain function develops in early childhood </a:t>
            </a:r>
          </a:p>
          <a:p>
            <a:pPr marL="0" indent="0" fontAlgn="auto">
              <a:spcAft>
                <a:spcPts val="0"/>
              </a:spcAft>
              <a:buFont typeface="Arial" panose="020B0604020202020204" pitchFamily="34" charset="0"/>
              <a:buNone/>
              <a:defRPr/>
            </a:pPr>
            <a:endParaRPr lang="en-US" sz="2000">
              <a:latin typeface="Lato"/>
              <a:ea typeface="Open Sans Light" panose="020B0306030504020204" pitchFamily="34" charset="0"/>
              <a:cs typeface="Lato"/>
            </a:endParaRPr>
          </a:p>
          <a:p>
            <a:pPr marL="0" indent="0" fontAlgn="auto">
              <a:spcBef>
                <a:spcPts val="0"/>
              </a:spcBef>
              <a:spcAft>
                <a:spcPts val="1800"/>
              </a:spcAft>
              <a:buFont typeface="Arial" panose="020B0604020202020204" pitchFamily="34" charset="0"/>
              <a:buNone/>
              <a:defRPr/>
            </a:pPr>
            <a:endParaRPr lang="en-US" sz="2000">
              <a:latin typeface="Lato"/>
              <a:ea typeface="Open Sans Light" panose="020B0306030504020204" pitchFamily="34" charset="0"/>
              <a:cs typeface="Lato"/>
            </a:endParaRPr>
          </a:p>
          <a:p>
            <a:pPr marL="0" indent="0" fontAlgn="auto">
              <a:spcAft>
                <a:spcPts val="0"/>
              </a:spcAft>
              <a:buFont typeface="Arial" panose="020B0604020202020204" pitchFamily="34" charset="0"/>
              <a:buNone/>
              <a:defRPr/>
            </a:pPr>
            <a:endParaRPr lang="en-US" sz="2000">
              <a:latin typeface="Lato"/>
              <a:ea typeface="Open Sans Light" panose="020B0306030504020204" pitchFamily="34" charset="0"/>
              <a:cs typeface="Lato"/>
            </a:endParaRPr>
          </a:p>
        </p:txBody>
      </p:sp>
      <p:sp>
        <p:nvSpPr>
          <p:cNvPr id="14344" name="TextBox 2">
            <a:extLst>
              <a:ext uri="{FF2B5EF4-FFF2-40B4-BE49-F238E27FC236}">
                <a16:creationId xmlns:a16="http://schemas.microsoft.com/office/drawing/2014/main" id="{015A718A-07BB-1221-21BD-C6EA541BFC83}"/>
              </a:ext>
            </a:extLst>
          </p:cNvPr>
          <p:cNvSpPr txBox="1">
            <a:spLocks noChangeArrowheads="1"/>
          </p:cNvSpPr>
          <p:nvPr/>
        </p:nvSpPr>
        <p:spPr bwMode="auto">
          <a:xfrm>
            <a:off x="917575" y="469900"/>
            <a:ext cx="6657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3600" b="1">
                <a:solidFill>
                  <a:srgbClr val="1B3562"/>
                </a:solidFill>
                <a:latin typeface="Lato" panose="020F0502020204030203" pitchFamily="34" charset="0"/>
                <a:ea typeface="Lato" panose="020F0502020204030203" pitchFamily="34" charset="0"/>
                <a:cs typeface="Lato" panose="020F0502020204030203" pitchFamily="34" charset="0"/>
              </a:rPr>
              <a:t>Brains are Built,</a:t>
            </a:r>
          </a:p>
          <a:p>
            <a:pPr eaLnBrk="1" hangingPunct="1"/>
            <a:r>
              <a:rPr lang="en-US" altLang="en-US" sz="3600" b="1">
                <a:solidFill>
                  <a:srgbClr val="1B3562"/>
                </a:solidFill>
                <a:latin typeface="Lato" panose="020F0502020204030203" pitchFamily="34" charset="0"/>
                <a:ea typeface="Lato" panose="020F0502020204030203" pitchFamily="34" charset="0"/>
                <a:cs typeface="Lato" panose="020F0502020204030203" pitchFamily="34" charset="0"/>
              </a:rPr>
              <a:t>Not Born</a:t>
            </a:r>
            <a:endParaRPr lang="en-US" altLang="en-US" sz="3600" b="1">
              <a:latin typeface="Lato" panose="020F0502020204030203" pitchFamily="34" charset="0"/>
              <a:ea typeface="Lato" panose="020F0502020204030203" pitchFamily="34" charset="0"/>
              <a:cs typeface="Lato" panose="020F0502020204030203" pitchFamily="34" charset="0"/>
            </a:endParaRPr>
          </a:p>
        </p:txBody>
      </p:sp>
      <p:cxnSp>
        <p:nvCxnSpPr>
          <p:cNvPr id="2" name="Straight Connector 1">
            <a:extLst>
              <a:ext uri="{FF2B5EF4-FFF2-40B4-BE49-F238E27FC236}">
                <a16:creationId xmlns:a16="http://schemas.microsoft.com/office/drawing/2014/main" id="{E7FBAF91-8449-72C3-4C4A-EB1CF55FE041}"/>
              </a:ext>
            </a:extLst>
          </p:cNvPr>
          <p:cNvCxnSpPr>
            <a:cxnSpLocks/>
          </p:cNvCxnSpPr>
          <p:nvPr/>
        </p:nvCxnSpPr>
        <p:spPr>
          <a:xfrm>
            <a:off x="999307" y="2081096"/>
            <a:ext cx="1749987" cy="0"/>
          </a:xfrm>
          <a:prstGeom prst="line">
            <a:avLst/>
          </a:prstGeom>
          <a:ln w="793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83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brain-dev-chart.gif">
            <a:extLst>
              <a:ext uri="{FF2B5EF4-FFF2-40B4-BE49-F238E27FC236}">
                <a16:creationId xmlns:a16="http://schemas.microsoft.com/office/drawing/2014/main" id="{05FD4EB7-A117-CAF5-1670-EB73ED9DEC2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9205" y="1081301"/>
            <a:ext cx="9855326" cy="5543621"/>
          </a:xfrm>
          <a:prstGeom prst="rect">
            <a:avLst/>
          </a:prstGeom>
        </p:spPr>
      </p:pic>
      <p:sp>
        <p:nvSpPr>
          <p:cNvPr id="3" name="TextBox 2">
            <a:extLst>
              <a:ext uri="{FF2B5EF4-FFF2-40B4-BE49-F238E27FC236}">
                <a16:creationId xmlns:a16="http://schemas.microsoft.com/office/drawing/2014/main" id="{DDCBF0D1-5F9B-848B-EEC0-38429C7CD40E}"/>
              </a:ext>
            </a:extLst>
          </p:cNvPr>
          <p:cNvSpPr txBox="1"/>
          <p:nvPr/>
        </p:nvSpPr>
        <p:spPr>
          <a:xfrm>
            <a:off x="991299" y="124437"/>
            <a:ext cx="66580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1B3562"/>
                </a:solidFill>
                <a:latin typeface="Lato" panose="020F0502020204030203" pitchFamily="34" charset="0"/>
                <a:ea typeface="Lato" panose="020F0502020204030203" pitchFamily="34" charset="0"/>
                <a:cs typeface="Lato" panose="020F0502020204030203" pitchFamily="34" charset="0"/>
              </a:rPr>
              <a:t>Development over Time</a:t>
            </a:r>
            <a:endParaRPr lang="en-US" sz="3600" b="1">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96677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1DF08E-5925-65C0-A8B3-54512A2B68A9}"/>
              </a:ext>
            </a:extLst>
          </p:cNvPr>
          <p:cNvSpPr/>
          <p:nvPr/>
        </p:nvSpPr>
        <p:spPr>
          <a:xfrm>
            <a:off x="0" y="0"/>
            <a:ext cx="55605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316702-A90A-155B-EA80-D3231F7DDD77}"/>
              </a:ext>
            </a:extLst>
          </p:cNvPr>
          <p:cNvSpPr>
            <a:spLocks noGrp="1"/>
          </p:cNvSpPr>
          <p:nvPr>
            <p:ph type="title"/>
          </p:nvPr>
        </p:nvSpPr>
        <p:spPr>
          <a:xfrm>
            <a:off x="442784" y="280400"/>
            <a:ext cx="10515600" cy="1325563"/>
          </a:xfrm>
        </p:spPr>
        <p:txBody>
          <a:bodyPr>
            <a:normAutofit/>
          </a:bodyPr>
          <a:lstStyle/>
          <a:p>
            <a:r>
              <a:rPr lang="en-US" sz="3600" b="1">
                <a:latin typeface="Lato" panose="020F0502020204030203" pitchFamily="34" charset="0"/>
                <a:ea typeface="Lato" panose="020F0502020204030203" pitchFamily="34" charset="0"/>
                <a:cs typeface="Lato" panose="020F0502020204030203" pitchFamily="34" charset="0"/>
              </a:rPr>
              <a:t>The Benefits of High-Quality Early Experiences are Immediate and Long-Lasting</a:t>
            </a:r>
          </a:p>
        </p:txBody>
      </p:sp>
      <p:sp>
        <p:nvSpPr>
          <p:cNvPr id="5" name="Rectangle 4">
            <a:extLst>
              <a:ext uri="{FF2B5EF4-FFF2-40B4-BE49-F238E27FC236}">
                <a16:creationId xmlns:a16="http://schemas.microsoft.com/office/drawing/2014/main" id="{8B948294-63C1-F46C-CE11-111F00766EC7}"/>
              </a:ext>
            </a:extLst>
          </p:cNvPr>
          <p:cNvSpPr/>
          <p:nvPr/>
        </p:nvSpPr>
        <p:spPr>
          <a:xfrm>
            <a:off x="4090086" y="1723119"/>
            <a:ext cx="4090086" cy="5167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8B5D5F-35E4-D56B-90AA-FFEDB3CDC6F2}"/>
              </a:ext>
            </a:extLst>
          </p:cNvPr>
          <p:cNvSpPr/>
          <p:nvPr/>
        </p:nvSpPr>
        <p:spPr>
          <a:xfrm>
            <a:off x="0" y="1723119"/>
            <a:ext cx="4090086" cy="5167312"/>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C3D080-7FF8-C828-3277-78858AE58CAE}"/>
              </a:ext>
            </a:extLst>
          </p:cNvPr>
          <p:cNvSpPr/>
          <p:nvPr/>
        </p:nvSpPr>
        <p:spPr>
          <a:xfrm>
            <a:off x="8180172" y="1723118"/>
            <a:ext cx="4011828" cy="51348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3F8B86-0375-E78E-F15B-D615A2160014}"/>
              </a:ext>
            </a:extLst>
          </p:cNvPr>
          <p:cNvSpPr txBox="1"/>
          <p:nvPr/>
        </p:nvSpPr>
        <p:spPr>
          <a:xfrm>
            <a:off x="550107" y="3673770"/>
            <a:ext cx="3105201" cy="2554545"/>
          </a:xfrm>
          <a:prstGeom prst="rect">
            <a:avLst/>
          </a:prstGeom>
          <a:noFill/>
        </p:spPr>
        <p:txBody>
          <a:bodyPr wrap="square" lIns="91440" tIns="45720" rIns="91440" bIns="45720" rtlCol="0" anchor="t">
            <a:spAutoFit/>
          </a:bodyPr>
          <a:lstStyle/>
          <a:p>
            <a:pPr marL="342900" lvl="0" indent="-342900">
              <a:buFont typeface="Arial" panose="020B0604020202020204" pitchFamily="34" charset="0"/>
              <a:buChar char="•"/>
            </a:pPr>
            <a:r>
              <a:rPr lang="en-US" sz="2000">
                <a:solidFill>
                  <a:schemeClr val="bg1"/>
                </a:solidFill>
                <a:latin typeface="Lato" panose="020F0502020204030203" pitchFamily="34" charset="77"/>
              </a:rPr>
              <a:t>Reduces child abuse &amp; neglect</a:t>
            </a:r>
          </a:p>
          <a:p>
            <a:pPr marL="342900" indent="-342900">
              <a:buFont typeface="Arial" panose="020B0604020202020204" pitchFamily="34" charset="0"/>
              <a:buChar char="•"/>
            </a:pPr>
            <a:r>
              <a:rPr lang="en-US" sz="2000">
                <a:solidFill>
                  <a:schemeClr val="bg1"/>
                </a:solidFill>
                <a:latin typeface="Lato" panose="020F0502020204030203" pitchFamily="34" charset="77"/>
              </a:rPr>
              <a:t>Increases earnings &amp; less social services for parents</a:t>
            </a:r>
          </a:p>
          <a:p>
            <a:pPr marL="342900" indent="-342900">
              <a:buFont typeface="Arial" panose="020B0604020202020204" pitchFamily="34" charset="0"/>
              <a:buChar char="•"/>
            </a:pPr>
            <a:r>
              <a:rPr lang="en-US" sz="2000">
                <a:solidFill>
                  <a:schemeClr val="bg1"/>
                </a:solidFill>
                <a:latin typeface="Lato" panose="020F0502020204030203" pitchFamily="34" charset="77"/>
              </a:rPr>
              <a:t>Improves behavior &amp; emotional regulation</a:t>
            </a:r>
          </a:p>
          <a:p>
            <a:pPr marL="342900" indent="-342900">
              <a:buFont typeface="Arial" panose="020B0604020202020204" pitchFamily="34" charset="0"/>
              <a:buChar char="•"/>
            </a:pPr>
            <a:r>
              <a:rPr lang="en-US" sz="2000">
                <a:solidFill>
                  <a:schemeClr val="bg1"/>
                </a:solidFill>
                <a:latin typeface="Lato" panose="020F0502020204030203" pitchFamily="34" charset="77"/>
              </a:rPr>
              <a:t>Lowers parental stress</a:t>
            </a:r>
            <a:endParaRPr lang="en-US" sz="2000">
              <a:solidFill>
                <a:schemeClr val="bg1"/>
              </a:solidFill>
              <a:latin typeface="Lato"/>
              <a:ea typeface="Lato"/>
              <a:cs typeface="Lato"/>
            </a:endParaRPr>
          </a:p>
        </p:txBody>
      </p:sp>
      <p:sp>
        <p:nvSpPr>
          <p:cNvPr id="15" name="TextBox 14">
            <a:extLst>
              <a:ext uri="{FF2B5EF4-FFF2-40B4-BE49-F238E27FC236}">
                <a16:creationId xmlns:a16="http://schemas.microsoft.com/office/drawing/2014/main" id="{DD47D131-E6FF-7C24-D07F-619FE80E18A2}"/>
              </a:ext>
            </a:extLst>
          </p:cNvPr>
          <p:cNvSpPr txBox="1"/>
          <p:nvPr/>
        </p:nvSpPr>
        <p:spPr>
          <a:xfrm>
            <a:off x="4437811" y="3673770"/>
            <a:ext cx="3547770" cy="3139321"/>
          </a:xfrm>
          <a:prstGeom prst="rect">
            <a:avLst/>
          </a:prstGeom>
          <a:noFill/>
        </p:spPr>
        <p:txBody>
          <a:bodyPr wrap="square" lIns="91440" tIns="45720" rIns="91440" bIns="45720" rtlCol="0" anchor="t">
            <a:spAutoFit/>
          </a:bodyPr>
          <a:lstStyle/>
          <a:p>
            <a:pPr marL="342900" lvl="0" indent="-342900">
              <a:buFont typeface="Arial" panose="020B0604020202020204" pitchFamily="34" charset="0"/>
              <a:buChar char="•"/>
            </a:pPr>
            <a:r>
              <a:rPr lang="en-US">
                <a:solidFill>
                  <a:schemeClr val="bg1"/>
                </a:solidFill>
                <a:latin typeface="Lato" panose="020F0502020204030203" pitchFamily="34" charset="77"/>
              </a:rPr>
              <a:t>Decreases developmental delays</a:t>
            </a:r>
          </a:p>
          <a:p>
            <a:pPr marL="342900" lvl="0" indent="-342900">
              <a:buFont typeface="Arial" panose="020B0604020202020204" pitchFamily="34" charset="0"/>
              <a:buChar char="•"/>
            </a:pPr>
            <a:r>
              <a:rPr lang="en-US">
                <a:solidFill>
                  <a:schemeClr val="bg1"/>
                </a:solidFill>
                <a:latin typeface="Lato" panose="020F0502020204030203" pitchFamily="34" charset="77"/>
              </a:rPr>
              <a:t>Lowers school &amp; parental work absenteeism</a:t>
            </a:r>
          </a:p>
          <a:p>
            <a:pPr marL="342900" lvl="0" indent="-342900">
              <a:buFont typeface="Arial" panose="020B0604020202020204" pitchFamily="34" charset="0"/>
              <a:buChar char="•"/>
            </a:pPr>
            <a:r>
              <a:rPr lang="en-US">
                <a:solidFill>
                  <a:schemeClr val="bg1"/>
                </a:solidFill>
                <a:latin typeface="Lato" panose="020F0502020204030203" pitchFamily="34" charset="77"/>
              </a:rPr>
              <a:t>Increases school readiness</a:t>
            </a:r>
          </a:p>
          <a:p>
            <a:pPr marL="342900" lvl="0" indent="-342900">
              <a:buFont typeface="Arial" panose="020B0604020202020204" pitchFamily="34" charset="0"/>
              <a:buChar char="•"/>
            </a:pPr>
            <a:r>
              <a:rPr lang="en-US">
                <a:solidFill>
                  <a:schemeClr val="bg1"/>
                </a:solidFill>
                <a:latin typeface="Lato" panose="020F0502020204030203" pitchFamily="34" charset="77"/>
              </a:rPr>
              <a:t>Reduces grade retention &amp;  lowers special education placement</a:t>
            </a:r>
          </a:p>
          <a:p>
            <a:pPr marL="342900" lvl="0" indent="-342900">
              <a:buFont typeface="Arial" panose="020B0604020202020204" pitchFamily="34" charset="0"/>
              <a:buChar char="•"/>
            </a:pPr>
            <a:r>
              <a:rPr lang="en-US">
                <a:solidFill>
                  <a:schemeClr val="bg1"/>
                </a:solidFill>
                <a:latin typeface="Lato" panose="020F0502020204030203" pitchFamily="34" charset="77"/>
              </a:rPr>
              <a:t>Improves reading and math proficiency</a:t>
            </a:r>
          </a:p>
          <a:p>
            <a:pPr marL="342900" lvl="0" indent="-342900">
              <a:buFont typeface="Arial" panose="020B0604020202020204" pitchFamily="34" charset="0"/>
              <a:buChar char="•"/>
            </a:pPr>
            <a:endParaRPr lang="en-US">
              <a:solidFill>
                <a:schemeClr val="bg1"/>
              </a:solidFill>
              <a:latin typeface="Lato"/>
              <a:ea typeface="Lato"/>
              <a:cs typeface="Lato"/>
            </a:endParaRPr>
          </a:p>
        </p:txBody>
      </p:sp>
      <p:sp>
        <p:nvSpPr>
          <p:cNvPr id="16" name="TextBox 15">
            <a:extLst>
              <a:ext uri="{FF2B5EF4-FFF2-40B4-BE49-F238E27FC236}">
                <a16:creationId xmlns:a16="http://schemas.microsoft.com/office/drawing/2014/main" id="{5CAB96DC-044A-D73E-4711-8FD433E0B0DB}"/>
              </a:ext>
            </a:extLst>
          </p:cNvPr>
          <p:cNvSpPr txBox="1"/>
          <p:nvPr/>
        </p:nvSpPr>
        <p:spPr>
          <a:xfrm>
            <a:off x="8749485" y="3673770"/>
            <a:ext cx="3127555" cy="2862322"/>
          </a:xfrm>
          <a:prstGeom prst="rect">
            <a:avLst/>
          </a:prstGeom>
          <a:noFill/>
        </p:spPr>
        <p:txBody>
          <a:bodyPr wrap="square" lIns="91440" tIns="45720" rIns="91440" bIns="45720" rtlCol="0" anchor="t">
            <a:spAutoFit/>
          </a:bodyPr>
          <a:lstStyle/>
          <a:p>
            <a:pPr marL="285750" lvl="0" indent="-285750">
              <a:buFont typeface="Arial" panose="020B0604020202020204" pitchFamily="34" charset="0"/>
              <a:buChar char="•"/>
            </a:pPr>
            <a:r>
              <a:rPr lang="en-US" sz="2000">
                <a:solidFill>
                  <a:schemeClr val="bg1"/>
                </a:solidFill>
                <a:latin typeface="Lato" panose="020F0502020204030203" pitchFamily="34" charset="77"/>
              </a:rPr>
              <a:t>Increases employment rates</a:t>
            </a:r>
          </a:p>
          <a:p>
            <a:pPr marL="285750" lvl="0" indent="-285750">
              <a:buFont typeface="Arial" panose="020B0604020202020204" pitchFamily="34" charset="0"/>
              <a:buChar char="•"/>
            </a:pPr>
            <a:r>
              <a:rPr lang="en-US" sz="2000">
                <a:solidFill>
                  <a:schemeClr val="bg1"/>
                </a:solidFill>
                <a:latin typeface="Lato" panose="020F0502020204030203" pitchFamily="34" charset="77"/>
              </a:rPr>
              <a:t>Higher graduation rates</a:t>
            </a:r>
          </a:p>
          <a:p>
            <a:pPr marL="285750" lvl="0" indent="-285750">
              <a:buFont typeface="Arial" panose="020B0604020202020204" pitchFamily="34" charset="0"/>
              <a:buChar char="•"/>
            </a:pPr>
            <a:r>
              <a:rPr lang="en-US" sz="2000">
                <a:solidFill>
                  <a:schemeClr val="bg1"/>
                </a:solidFill>
                <a:latin typeface="Lato" panose="020F0502020204030203" pitchFamily="34" charset="77"/>
              </a:rPr>
              <a:t>Lowers crime rates</a:t>
            </a:r>
          </a:p>
          <a:p>
            <a:pPr marL="285750" lvl="0" indent="-285750">
              <a:buFont typeface="Arial" panose="020B0604020202020204" pitchFamily="34" charset="0"/>
              <a:buChar char="•"/>
            </a:pPr>
            <a:r>
              <a:rPr lang="en-US" sz="2000">
                <a:solidFill>
                  <a:schemeClr val="bg1"/>
                </a:solidFill>
                <a:latin typeface="Lato" panose="020F0502020204030203" pitchFamily="34" charset="77"/>
              </a:rPr>
              <a:t>Higher earnings</a:t>
            </a:r>
          </a:p>
          <a:p>
            <a:pPr marL="285750" lvl="0" indent="-285750">
              <a:buFont typeface="Arial" panose="020B0604020202020204" pitchFamily="34" charset="0"/>
              <a:buChar char="•"/>
            </a:pPr>
            <a:r>
              <a:rPr lang="en-US" sz="2000">
                <a:solidFill>
                  <a:schemeClr val="bg1"/>
                </a:solidFill>
                <a:latin typeface="Lato" panose="020F0502020204030203" pitchFamily="34" charset="77"/>
              </a:rPr>
              <a:t>Less reliance on social services</a:t>
            </a:r>
          </a:p>
          <a:p>
            <a:pPr marL="285750" lvl="0" indent="-285750">
              <a:buFont typeface="Arial" panose="020B0604020202020204" pitchFamily="34" charset="0"/>
              <a:buChar char="•"/>
            </a:pPr>
            <a:r>
              <a:rPr lang="en-US" sz="2000">
                <a:solidFill>
                  <a:schemeClr val="bg1"/>
                </a:solidFill>
                <a:latin typeface="Lato" panose="020F0502020204030203" pitchFamily="34" charset="77"/>
              </a:rPr>
              <a:t>Better physical &amp; mental health</a:t>
            </a:r>
          </a:p>
        </p:txBody>
      </p:sp>
      <p:sp>
        <p:nvSpPr>
          <p:cNvPr id="17" name="Left-Right Arrow 16">
            <a:extLst>
              <a:ext uri="{FF2B5EF4-FFF2-40B4-BE49-F238E27FC236}">
                <a16:creationId xmlns:a16="http://schemas.microsoft.com/office/drawing/2014/main" id="{509D0239-A757-A075-6979-2A408CA5012B}"/>
              </a:ext>
            </a:extLst>
          </p:cNvPr>
          <p:cNvSpPr/>
          <p:nvPr/>
        </p:nvSpPr>
        <p:spPr>
          <a:xfrm>
            <a:off x="513036" y="2422734"/>
            <a:ext cx="11193162" cy="600216"/>
          </a:xfrm>
          <a:prstGeom prst="leftRightArrow">
            <a:avLst/>
          </a:prstGeom>
          <a:solidFill>
            <a:srgbClr val="FFC000"/>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10" descr="Yawning baby">
            <a:extLst>
              <a:ext uri="{FF2B5EF4-FFF2-40B4-BE49-F238E27FC236}">
                <a16:creationId xmlns:a16="http://schemas.microsoft.com/office/drawing/2014/main" id="{946AFBB1-EB54-DA5B-9753-748877DA2647}"/>
              </a:ext>
            </a:extLst>
          </p:cNvPr>
          <p:cNvSpPr/>
          <p:nvPr/>
        </p:nvSpPr>
        <p:spPr>
          <a:xfrm>
            <a:off x="1257371" y="2009149"/>
            <a:ext cx="1349892" cy="1349892"/>
          </a:xfrm>
          <a:prstGeom prst="ellipse">
            <a:avLst/>
          </a:prstGeom>
          <a:blipFill>
            <a:blip r:embed="rId3"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descr="Child painting picture">
            <a:extLst>
              <a:ext uri="{FF2B5EF4-FFF2-40B4-BE49-F238E27FC236}">
                <a16:creationId xmlns:a16="http://schemas.microsoft.com/office/drawing/2014/main" id="{958A7750-8741-513D-BF97-5FFF61A2F8F2}"/>
              </a:ext>
            </a:extLst>
          </p:cNvPr>
          <p:cNvSpPr/>
          <p:nvPr/>
        </p:nvSpPr>
        <p:spPr>
          <a:xfrm>
            <a:off x="5402518" y="2009149"/>
            <a:ext cx="1349892" cy="1349892"/>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Oval 12">
            <a:extLst>
              <a:ext uri="{FF2B5EF4-FFF2-40B4-BE49-F238E27FC236}">
                <a16:creationId xmlns:a16="http://schemas.microsoft.com/office/drawing/2014/main" id="{192F0AFF-197D-337A-1539-D91FBC32EBC7}"/>
              </a:ext>
            </a:extLst>
          </p:cNvPr>
          <p:cNvSpPr/>
          <p:nvPr/>
        </p:nvSpPr>
        <p:spPr>
          <a:xfrm>
            <a:off x="9492604" y="2009149"/>
            <a:ext cx="1349892" cy="1349892"/>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3510826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CDCFC4AD-EBC0-C977-7D75-A64BCE7EF104}"/>
              </a:ext>
            </a:extLst>
          </p:cNvPr>
          <p:cNvSpPr txBox="1"/>
          <p:nvPr/>
        </p:nvSpPr>
        <p:spPr>
          <a:xfrm>
            <a:off x="411479" y="2472357"/>
            <a:ext cx="5580819" cy="3207258"/>
          </a:xfrm>
          <a:prstGeom prst="rect">
            <a:avLst/>
          </a:prstGeom>
        </p:spPr>
        <p:txBody>
          <a:bodyPr vert="horz" lIns="91440" tIns="45720" rIns="91440" bIns="45720" rtlCol="0" anchor="t">
            <a:noAutofit/>
          </a:bodyPr>
          <a:lstStyle/>
          <a:p>
            <a:pPr>
              <a:lnSpc>
                <a:spcPct val="90000"/>
              </a:lnSpc>
              <a:spcAft>
                <a:spcPts val="600"/>
              </a:spcAft>
            </a:pPr>
            <a:endParaRPr lang="en-US" sz="2000">
              <a:latin typeface="Lato" panose="020F0502020204030203" pitchFamily="34" charset="0"/>
              <a:ea typeface="Lato" panose="020F0502020204030203" pitchFamily="34" charset="0"/>
              <a:cs typeface="Lato" panose="020F0502020204030203" pitchFamily="34" charset="0"/>
            </a:endParaRPr>
          </a:p>
          <a:p>
            <a:pPr indent="-228600">
              <a:lnSpc>
                <a:spcPct val="90000"/>
              </a:lnSpc>
              <a:spcAft>
                <a:spcPts val="600"/>
              </a:spcAft>
              <a:buFont typeface="Arial" panose="020B0604020202020204" pitchFamily="34" charset="0"/>
              <a:buChar char="•"/>
            </a:pPr>
            <a:endParaRPr lang="en-US" sz="2000" b="1">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0D118036-59DF-FA43-A6DF-4E3FF5258AE0}"/>
              </a:ext>
            </a:extLst>
          </p:cNvPr>
          <p:cNvSpPr txBox="1"/>
          <p:nvPr/>
        </p:nvSpPr>
        <p:spPr>
          <a:xfrm>
            <a:off x="424815" y="1005887"/>
            <a:ext cx="3438144" cy="112572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b="1">
                <a:solidFill>
                  <a:schemeClr val="accent1"/>
                </a:solidFill>
                <a:latin typeface="Lato" panose="020F0502020204030203" pitchFamily="34" charset="0"/>
                <a:ea typeface="Lato" panose="020F0502020204030203" pitchFamily="34" charset="0"/>
                <a:cs typeface="Lato" panose="020F0502020204030203" pitchFamily="34" charset="0"/>
              </a:rPr>
              <a:t>What’s Quality, Anyway?</a:t>
            </a:r>
          </a:p>
        </p:txBody>
      </p:sp>
      <p:pic>
        <p:nvPicPr>
          <p:cNvPr id="7" name="Picture 6" descr="Kids with magnifying glass in forest">
            <a:extLst>
              <a:ext uri="{FF2B5EF4-FFF2-40B4-BE49-F238E27FC236}">
                <a16:creationId xmlns:a16="http://schemas.microsoft.com/office/drawing/2014/main" id="{EAC1F7FB-028C-2201-BE9F-D7E7D0C5CA7D}"/>
              </a:ext>
            </a:extLst>
          </p:cNvPr>
          <p:cNvPicPr>
            <a:picLocks noChangeAspect="1"/>
          </p:cNvPicPr>
          <p:nvPr/>
        </p:nvPicPr>
        <p:blipFill>
          <a:blip r:embed="rId3" cstate="print">
            <a:extLst>
              <a:ext uri="{28A0092B-C50C-407E-A947-70E740481C1C}">
                <a14:useLocalDpi xmlns:a14="http://schemas.microsoft.com/office/drawing/2010/main" val="0"/>
              </a:ext>
            </a:extLst>
          </a:blip>
          <a:srcRect l="12931" r="12931"/>
          <a:stretch/>
        </p:blipFill>
        <p:spPr>
          <a:xfrm>
            <a:off x="6096000" y="0"/>
            <a:ext cx="7626552"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3" name="Content Placeholder 2">
            <a:extLst>
              <a:ext uri="{FF2B5EF4-FFF2-40B4-BE49-F238E27FC236}">
                <a16:creationId xmlns:a16="http://schemas.microsoft.com/office/drawing/2014/main" id="{68B02594-BA63-6F8C-8820-6D595A2309CB}"/>
              </a:ext>
            </a:extLst>
          </p:cNvPr>
          <p:cNvSpPr txBox="1">
            <a:spLocks/>
          </p:cNvSpPr>
          <p:nvPr/>
        </p:nvSpPr>
        <p:spPr>
          <a:xfrm>
            <a:off x="424815" y="2458673"/>
            <a:ext cx="5262753" cy="394414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defRPr/>
            </a:pPr>
            <a:r>
              <a:rPr lang="en-US">
                <a:latin typeface="Lato"/>
                <a:ea typeface="Lato"/>
                <a:cs typeface="Lato"/>
              </a:rPr>
              <a:t>Well-trained, nurturing teachers</a:t>
            </a:r>
          </a:p>
          <a:p>
            <a:pPr marL="0" indent="0">
              <a:spcBef>
                <a:spcPts val="0"/>
              </a:spcBef>
              <a:spcAft>
                <a:spcPts val="1200"/>
              </a:spcAft>
              <a:buFont typeface="Arial" panose="020B0604020202020204" pitchFamily="34" charset="0"/>
              <a:buNone/>
              <a:defRPr/>
            </a:pPr>
            <a:r>
              <a:rPr lang="en-US">
                <a:latin typeface="Lato"/>
                <a:ea typeface="Lato"/>
                <a:cs typeface="Lato"/>
              </a:rPr>
              <a:t>Enough teachers in each classroom and smaller groups of children</a:t>
            </a:r>
          </a:p>
          <a:p>
            <a:pPr marL="0" indent="0">
              <a:spcBef>
                <a:spcPts val="0"/>
              </a:spcBef>
              <a:spcAft>
                <a:spcPts val="1200"/>
              </a:spcAft>
              <a:buFont typeface="Arial" panose="020B0604020202020204" pitchFamily="34" charset="0"/>
              <a:buNone/>
              <a:defRPr/>
            </a:pPr>
            <a:r>
              <a:rPr lang="en-US">
                <a:latin typeface="Lato"/>
                <a:ea typeface="Lato"/>
                <a:cs typeface="Lato"/>
              </a:rPr>
              <a:t>Low teacher turnover</a:t>
            </a:r>
          </a:p>
          <a:p>
            <a:pPr marL="0" indent="0">
              <a:spcBef>
                <a:spcPts val="0"/>
              </a:spcBef>
              <a:spcAft>
                <a:spcPts val="1200"/>
              </a:spcAft>
              <a:buFont typeface="Arial" panose="020B0604020202020204" pitchFamily="34" charset="0"/>
              <a:buNone/>
              <a:defRPr/>
            </a:pPr>
            <a:r>
              <a:rPr lang="en-US">
                <a:latin typeface="Lato"/>
                <a:ea typeface="Lato"/>
                <a:cs typeface="Lato"/>
              </a:rPr>
              <a:t>Clean, safe environment that is regulated if it is a program with groups of children</a:t>
            </a:r>
          </a:p>
          <a:p>
            <a:pPr marL="0" indent="0">
              <a:spcBef>
                <a:spcPts val="0"/>
              </a:spcBef>
              <a:spcAft>
                <a:spcPts val="1200"/>
              </a:spcAft>
              <a:buFont typeface="Arial" panose="020B0604020202020204" pitchFamily="34" charset="0"/>
              <a:buNone/>
              <a:defRPr/>
            </a:pPr>
            <a:r>
              <a:rPr lang="en-US">
                <a:latin typeface="Lato"/>
                <a:ea typeface="Open Sans Light" panose="020B0306030504020204" pitchFamily="34" charset="0"/>
                <a:cs typeface="Lato"/>
              </a:rPr>
              <a:t>Plenty of materials to play, explore and learn with </a:t>
            </a:r>
          </a:p>
          <a:p>
            <a:pPr marL="0" indent="0">
              <a:spcBef>
                <a:spcPts val="0"/>
              </a:spcBef>
              <a:spcAft>
                <a:spcPts val="1200"/>
              </a:spcAft>
              <a:buFont typeface="Arial" panose="020B0604020202020204" pitchFamily="34" charset="0"/>
              <a:buNone/>
              <a:defRPr/>
            </a:pPr>
            <a:r>
              <a:rPr lang="en-US">
                <a:latin typeface="Lato"/>
                <a:ea typeface="Open Sans Light" panose="020B0306030504020204" pitchFamily="34" charset="0"/>
                <a:cs typeface="Lato"/>
              </a:rPr>
              <a:t>A plan for teaching and learning</a:t>
            </a:r>
          </a:p>
          <a:p>
            <a:pPr marL="0" indent="0">
              <a:spcBef>
                <a:spcPts val="0"/>
              </a:spcBef>
              <a:spcAft>
                <a:spcPts val="1200"/>
              </a:spcAft>
              <a:buFont typeface="Arial" panose="020B0604020202020204" pitchFamily="34" charset="0"/>
              <a:buNone/>
              <a:defRPr/>
            </a:pPr>
            <a:r>
              <a:rPr lang="en-US">
                <a:latin typeface="Lato"/>
                <a:ea typeface="Open Sans Light" panose="020B0306030504020204" pitchFamily="34" charset="0"/>
                <a:cs typeface="Lato"/>
              </a:rPr>
              <a:t>Good communication with parents</a:t>
            </a:r>
          </a:p>
          <a:p>
            <a:pPr marL="0" indent="0">
              <a:spcBef>
                <a:spcPts val="0"/>
              </a:spcBef>
              <a:spcAft>
                <a:spcPts val="1200"/>
              </a:spcAft>
              <a:buFont typeface="Arial" panose="020B0604020202020204" pitchFamily="34" charset="0"/>
              <a:buNone/>
              <a:defRPr/>
            </a:pPr>
            <a:r>
              <a:rPr lang="en-US">
                <a:latin typeface="Lato"/>
                <a:ea typeface="Open Sans Light" panose="020B0306030504020204" pitchFamily="34" charset="0"/>
                <a:cs typeface="Lato"/>
              </a:rPr>
              <a:t>Children are healthy, safe, happy and learning</a:t>
            </a:r>
          </a:p>
          <a:p>
            <a:pPr marL="0" indent="0">
              <a:spcBef>
                <a:spcPts val="0"/>
              </a:spcBef>
              <a:spcAft>
                <a:spcPts val="1800"/>
              </a:spcAft>
              <a:buFont typeface="Arial" panose="020B0604020202020204" pitchFamily="34" charset="0"/>
              <a:buNone/>
              <a:defRPr/>
            </a:pPr>
            <a:endParaRPr lang="en-US">
              <a:latin typeface="Lato"/>
              <a:ea typeface="Open Sans Light" panose="020B0306030504020204" pitchFamily="34" charset="0"/>
              <a:cs typeface="Lato"/>
            </a:endParaRPr>
          </a:p>
          <a:p>
            <a:pPr marL="0" indent="0">
              <a:buFont typeface="Arial" panose="020B0604020202020204" pitchFamily="34" charset="0"/>
              <a:buNone/>
              <a:defRPr/>
            </a:pPr>
            <a:endParaRPr lang="en-US">
              <a:latin typeface="Lato"/>
              <a:ea typeface="Open Sans Light" panose="020B0306030504020204" pitchFamily="34" charset="0"/>
              <a:cs typeface="Lato"/>
            </a:endParaRPr>
          </a:p>
        </p:txBody>
      </p:sp>
    </p:spTree>
    <p:extLst>
      <p:ext uri="{BB962C8B-B14F-4D97-AF65-F5344CB8AC3E}">
        <p14:creationId xmlns:p14="http://schemas.microsoft.com/office/powerpoint/2010/main" val="54332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CDCFC4AD-EBC0-C977-7D75-A64BCE7EF104}"/>
              </a:ext>
            </a:extLst>
          </p:cNvPr>
          <p:cNvSpPr txBox="1"/>
          <p:nvPr/>
        </p:nvSpPr>
        <p:spPr>
          <a:xfrm>
            <a:off x="411479" y="2472357"/>
            <a:ext cx="5580819" cy="3207258"/>
          </a:xfrm>
          <a:prstGeom prst="rect">
            <a:avLst/>
          </a:prstGeom>
        </p:spPr>
        <p:txBody>
          <a:bodyPr vert="horz" lIns="91440" tIns="45720" rIns="91440" bIns="45720" rtlCol="0" anchor="t">
            <a:noAutofit/>
          </a:bodyPr>
          <a:lstStyle/>
          <a:p>
            <a:pPr>
              <a:lnSpc>
                <a:spcPct val="90000"/>
              </a:lnSpc>
              <a:spcAft>
                <a:spcPts val="600"/>
              </a:spcAft>
            </a:pPr>
            <a:endParaRPr lang="en-US" sz="2000">
              <a:latin typeface="Lato" panose="020F0502020204030203" pitchFamily="34" charset="0"/>
              <a:ea typeface="Lato" panose="020F0502020204030203" pitchFamily="34" charset="0"/>
              <a:cs typeface="Lato" panose="020F0502020204030203" pitchFamily="34" charset="0"/>
            </a:endParaRPr>
          </a:p>
          <a:p>
            <a:pPr indent="-228600">
              <a:lnSpc>
                <a:spcPct val="90000"/>
              </a:lnSpc>
              <a:spcAft>
                <a:spcPts val="600"/>
              </a:spcAft>
              <a:buFont typeface="Arial" panose="020B0604020202020204" pitchFamily="34" charset="0"/>
              <a:buChar char="•"/>
            </a:pPr>
            <a:endParaRPr lang="en-US" sz="2000" b="1">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0D118036-59DF-FA43-A6DF-4E3FF5258AE0}"/>
              </a:ext>
            </a:extLst>
          </p:cNvPr>
          <p:cNvSpPr txBox="1"/>
          <p:nvPr/>
        </p:nvSpPr>
        <p:spPr>
          <a:xfrm>
            <a:off x="424814" y="1005887"/>
            <a:ext cx="5262753" cy="1125728"/>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b="1">
                <a:solidFill>
                  <a:schemeClr val="accent1"/>
                </a:solidFill>
                <a:latin typeface="Lato" panose="020F0502020204030203" pitchFamily="34" charset="0"/>
                <a:ea typeface="Lato" panose="020F0502020204030203" pitchFamily="34" charset="0"/>
                <a:cs typeface="Lato" panose="020F0502020204030203" pitchFamily="34" charset="0"/>
              </a:rPr>
              <a:t>Child Care Solutions That Build Quality</a:t>
            </a:r>
          </a:p>
        </p:txBody>
      </p:sp>
      <p:pic>
        <p:nvPicPr>
          <p:cNvPr id="7" name="Picture 6">
            <a:extLst>
              <a:ext uri="{FF2B5EF4-FFF2-40B4-BE49-F238E27FC236}">
                <a16:creationId xmlns:a16="http://schemas.microsoft.com/office/drawing/2014/main" id="{EAC1F7FB-028C-2201-BE9F-D7E7D0C5CA7D}"/>
              </a:ext>
            </a:extLst>
          </p:cNvPr>
          <p:cNvPicPr>
            <a:picLocks noChangeAspect="1"/>
          </p:cNvPicPr>
          <p:nvPr/>
        </p:nvPicPr>
        <p:blipFill>
          <a:blip r:embed="rId3"/>
          <a:srcRect l="12912" r="12912"/>
          <a:stretch/>
        </p:blipFill>
        <p:spPr>
          <a:xfrm>
            <a:off x="6096000" y="0"/>
            <a:ext cx="7626552"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3" name="Content Placeholder 2">
            <a:extLst>
              <a:ext uri="{FF2B5EF4-FFF2-40B4-BE49-F238E27FC236}">
                <a16:creationId xmlns:a16="http://schemas.microsoft.com/office/drawing/2014/main" id="{68B02594-BA63-6F8C-8820-6D595A2309CB}"/>
              </a:ext>
            </a:extLst>
          </p:cNvPr>
          <p:cNvSpPr txBox="1">
            <a:spLocks/>
          </p:cNvSpPr>
          <p:nvPr/>
        </p:nvSpPr>
        <p:spPr>
          <a:xfrm>
            <a:off x="424815" y="2458673"/>
            <a:ext cx="5671185" cy="3944142"/>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defRPr/>
            </a:pPr>
            <a:r>
              <a:rPr lang="en-US" sz="2000">
                <a:latin typeface="Lato"/>
                <a:ea typeface="Lato"/>
                <a:cs typeface="Lato"/>
              </a:rPr>
              <a:t>Supply-Side Investments in Child Care:  Supporting Quality</a:t>
            </a:r>
          </a:p>
          <a:p>
            <a:pPr marL="0" indent="0">
              <a:spcBef>
                <a:spcPts val="0"/>
              </a:spcBef>
              <a:spcAft>
                <a:spcPts val="1200"/>
              </a:spcAft>
              <a:buFont typeface="Arial" panose="020B0604020202020204" pitchFamily="34" charset="0"/>
              <a:buNone/>
              <a:defRPr/>
            </a:pPr>
            <a:r>
              <a:rPr lang="en-US" b="1">
                <a:latin typeface="Lato"/>
                <a:ea typeface="Lato"/>
                <a:cs typeface="Lato"/>
              </a:rPr>
              <a:t>Iowa </a:t>
            </a:r>
            <a:r>
              <a:rPr lang="en-US">
                <a:latin typeface="Lato"/>
                <a:ea typeface="Lato"/>
                <a:cs typeface="Lato"/>
              </a:rPr>
              <a:t>Child Care Solutions Fund</a:t>
            </a:r>
          </a:p>
          <a:p>
            <a:pPr marL="0" indent="0">
              <a:spcBef>
                <a:spcPts val="0"/>
              </a:spcBef>
              <a:spcAft>
                <a:spcPts val="1200"/>
              </a:spcAft>
              <a:buFont typeface="Arial" panose="020B0604020202020204" pitchFamily="34" charset="0"/>
              <a:buNone/>
              <a:defRPr/>
            </a:pPr>
            <a:r>
              <a:rPr lang="en-US" b="1">
                <a:latin typeface="Lato"/>
                <a:ea typeface="Lato"/>
                <a:cs typeface="Lato"/>
              </a:rPr>
              <a:t>Minnesota and Massachusetts </a:t>
            </a:r>
            <a:r>
              <a:rPr lang="en-US">
                <a:latin typeface="Lato"/>
                <a:ea typeface="Lato"/>
                <a:cs typeface="Lato"/>
              </a:rPr>
              <a:t>making quality investments by resourcing programs and compensating teachers </a:t>
            </a:r>
            <a:endParaRPr lang="en-US" b="1">
              <a:latin typeface="Lato"/>
              <a:ea typeface="Lato"/>
              <a:cs typeface="Lato"/>
            </a:endParaRPr>
          </a:p>
          <a:p>
            <a:pPr marL="0" indent="0">
              <a:buNone/>
            </a:pPr>
            <a:r>
              <a:rPr lang="en-US" sz="2000" b="1">
                <a:latin typeface="Lato"/>
                <a:ea typeface="Lato"/>
                <a:cs typeface="Lato"/>
              </a:rPr>
              <a:t>Staffed Family Child Care Networks </a:t>
            </a:r>
            <a:r>
              <a:rPr lang="en-US" sz="2000">
                <a:latin typeface="Lato"/>
                <a:ea typeface="Lato"/>
                <a:cs typeface="Lato"/>
              </a:rPr>
              <a:t>in</a:t>
            </a:r>
            <a:r>
              <a:rPr lang="en-US" sz="2000" b="1">
                <a:latin typeface="Lato"/>
                <a:ea typeface="Lato"/>
                <a:cs typeface="Lato"/>
              </a:rPr>
              <a:t> </a:t>
            </a:r>
            <a:r>
              <a:rPr lang="en-US" sz="2000">
                <a:latin typeface="Lato"/>
                <a:ea typeface="Lato"/>
                <a:cs typeface="Lato"/>
              </a:rPr>
              <a:t>New York, California and Washington </a:t>
            </a:r>
            <a:endParaRPr lang="en-US">
              <a:latin typeface="Lato"/>
              <a:ea typeface="Lato"/>
              <a:cs typeface="Lato"/>
            </a:endParaRPr>
          </a:p>
          <a:p>
            <a:pPr marL="0" indent="0">
              <a:buNone/>
            </a:pPr>
            <a:r>
              <a:rPr lang="en-US" sz="2000" b="1">
                <a:latin typeface="Lato"/>
                <a:ea typeface="Lato"/>
                <a:cs typeface="Lato"/>
              </a:rPr>
              <a:t>Virginia</a:t>
            </a:r>
            <a:r>
              <a:rPr lang="en-US" sz="2000">
                <a:latin typeface="Lato"/>
                <a:ea typeface="Lato"/>
                <a:cs typeface="Lato"/>
              </a:rPr>
              <a:t>: A $1,500 pay increase reduced teacher turnover by 50%.</a:t>
            </a:r>
          </a:p>
          <a:p>
            <a:pPr marL="0" indent="0">
              <a:buNone/>
            </a:pPr>
            <a:r>
              <a:rPr lang="en-US" sz="2000" b="1">
                <a:latin typeface="Lato"/>
                <a:ea typeface="Lato"/>
                <a:cs typeface="Lato"/>
              </a:rPr>
              <a:t>Georgia</a:t>
            </a:r>
            <a:r>
              <a:rPr lang="en-US" sz="2000">
                <a:latin typeface="Lato"/>
                <a:ea typeface="Lato"/>
                <a:cs typeface="Lato"/>
              </a:rPr>
              <a:t>: </a:t>
            </a:r>
            <a:r>
              <a:rPr lang="en-US">
                <a:latin typeface="Lato"/>
                <a:ea typeface="Lato"/>
                <a:cs typeface="Lato"/>
              </a:rPr>
              <a:t>I</a:t>
            </a:r>
            <a:r>
              <a:rPr lang="en-US" sz="2000">
                <a:latin typeface="Lato"/>
                <a:ea typeface="Lato"/>
                <a:cs typeface="Lato"/>
              </a:rPr>
              <a:t>ntroduced quality incentive payments, with $9.3 million in the FY2025 budget.</a:t>
            </a:r>
          </a:p>
        </p:txBody>
      </p:sp>
    </p:spTree>
    <p:extLst>
      <p:ext uri="{BB962C8B-B14F-4D97-AF65-F5344CB8AC3E}">
        <p14:creationId xmlns:p14="http://schemas.microsoft.com/office/powerpoint/2010/main" val="341685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BE9959-B6A3-4EF8-08B7-18C574AB7913}"/>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21D23E4-15F9-E35E-05D1-A3237F8782CB}"/>
              </a:ext>
            </a:extLst>
          </p:cNvPr>
          <p:cNvPicPr>
            <a:picLocks noChangeAspect="1"/>
          </p:cNvPicPr>
          <p:nvPr/>
        </p:nvPicPr>
        <p:blipFill>
          <a:blip r:embed="rId3"/>
          <a:srcRect l="-41" t="2388" r="21392" b="8538"/>
          <a:stretch/>
        </p:blipFill>
        <p:spPr>
          <a:xfrm>
            <a:off x="3201888" y="10"/>
            <a:ext cx="8994809"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55" name="Freeform: Shape 5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7" name="Freeform: Shape 5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2C29FC3-2CDC-353E-70FD-0C72FF733BBB}"/>
              </a:ext>
            </a:extLst>
          </p:cNvPr>
          <p:cNvSpPr txBox="1"/>
          <p:nvPr/>
        </p:nvSpPr>
        <p:spPr>
          <a:xfrm>
            <a:off x="371094" y="1161288"/>
            <a:ext cx="3438144" cy="1125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chemeClr val="accent1"/>
                </a:solidFill>
                <a:latin typeface="Lato" panose="020F0502020204030203" pitchFamily="34" charset="0"/>
                <a:ea typeface="Lato" panose="020F0502020204030203" pitchFamily="34" charset="0"/>
                <a:cs typeface="Lato" panose="020F0502020204030203" pitchFamily="34" charset="0"/>
              </a:rPr>
              <a:t>Don’t Forget Infrastructure!</a:t>
            </a:r>
          </a:p>
        </p:txBody>
      </p:sp>
      <p:sp>
        <p:nvSpPr>
          <p:cNvPr id="59" name="Rectangle 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 name="Rectangle 6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8C4C63B-5F65-10D9-15E6-DEA1162BE4CE}"/>
              </a:ext>
            </a:extLst>
          </p:cNvPr>
          <p:cNvSpPr txBox="1">
            <a:spLocks/>
          </p:cNvSpPr>
          <p:nvPr/>
        </p:nvSpPr>
        <p:spPr>
          <a:xfrm>
            <a:off x="377571" y="2599894"/>
            <a:ext cx="3438906" cy="3207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defRPr/>
            </a:pPr>
            <a:r>
              <a:rPr lang="en-US">
                <a:latin typeface="Lato" panose="020F0502020204030203" pitchFamily="34" charset="0"/>
                <a:ea typeface="Lato" panose="020F0502020204030203" pitchFamily="34" charset="0"/>
                <a:cs typeface="Lato" panose="020F0502020204030203" pitchFamily="34" charset="0"/>
              </a:rPr>
              <a:t>Parents, child care providers, businesses and community and state leaders need support making child care work for them.  </a:t>
            </a:r>
          </a:p>
          <a:p>
            <a:pPr>
              <a:spcBef>
                <a:spcPts val="0"/>
              </a:spcBef>
              <a:spcAft>
                <a:spcPts val="1200"/>
              </a:spcAft>
              <a:defRPr/>
            </a:pPr>
            <a:r>
              <a:rPr lang="en-US">
                <a:latin typeface="Lato" panose="020F0502020204030203" pitchFamily="34" charset="0"/>
                <a:ea typeface="Lato" panose="020F0502020204030203" pitchFamily="34" charset="0"/>
                <a:cs typeface="Lato" panose="020F0502020204030203" pitchFamily="34" charset="0"/>
              </a:rPr>
              <a:t>Childcare Solutions Grant</a:t>
            </a:r>
          </a:p>
          <a:p>
            <a:pPr>
              <a:spcBef>
                <a:spcPts val="0"/>
              </a:spcBef>
              <a:spcAft>
                <a:spcPts val="1200"/>
              </a:spcAft>
              <a:defRPr/>
            </a:pPr>
            <a:r>
              <a:rPr lang="en-US">
                <a:latin typeface="Lato" panose="020F0502020204030203" pitchFamily="34" charset="0"/>
                <a:ea typeface="Lato" panose="020F0502020204030203" pitchFamily="34" charset="0"/>
                <a:cs typeface="Lato" panose="020F0502020204030203" pitchFamily="34" charset="0"/>
              </a:rPr>
              <a:t>Iowa Child Care Connect</a:t>
            </a:r>
          </a:p>
          <a:p>
            <a:pPr>
              <a:spcBef>
                <a:spcPts val="0"/>
              </a:spcBef>
              <a:spcAft>
                <a:spcPts val="1200"/>
              </a:spcAft>
              <a:defRPr/>
            </a:pPr>
            <a:r>
              <a:rPr lang="en-US">
                <a:latin typeface="Lato" panose="020F0502020204030203" pitchFamily="34" charset="0"/>
                <a:ea typeface="Lato" panose="020F0502020204030203" pitchFamily="34" charset="0"/>
                <a:cs typeface="Lato" panose="020F0502020204030203" pitchFamily="34" charset="0"/>
              </a:rPr>
              <a:t>Iowa CCR&amp;R Services</a:t>
            </a:r>
          </a:p>
          <a:p>
            <a:pPr>
              <a:spcBef>
                <a:spcPts val="0"/>
              </a:spcBef>
              <a:spcAft>
                <a:spcPts val="1200"/>
              </a:spcAft>
              <a:defRPr/>
            </a:pPr>
            <a:r>
              <a:rPr lang="en-US">
                <a:latin typeface="Lato" panose="020F0502020204030203" pitchFamily="34" charset="0"/>
                <a:ea typeface="Lato" panose="020F0502020204030203" pitchFamily="34" charset="0"/>
                <a:cs typeface="Lato" panose="020F0502020204030203" pitchFamily="34" charset="0"/>
              </a:rPr>
              <a:t>Child Care Resource and Referral (CCR&amp;R)</a:t>
            </a:r>
          </a:p>
          <a:p>
            <a:pPr marL="0">
              <a:spcBef>
                <a:spcPts val="0"/>
              </a:spcBef>
              <a:spcAft>
                <a:spcPts val="1800"/>
              </a:spcAft>
              <a:defRPr/>
            </a:pPr>
            <a:endParaRPr lang="en-US" sz="1700">
              <a:latin typeface="+mn-lt"/>
            </a:endParaRPr>
          </a:p>
          <a:p>
            <a:pPr marL="0">
              <a:defRPr/>
            </a:pPr>
            <a:endParaRPr lang="en-US" sz="1700">
              <a:latin typeface="+mn-lt"/>
            </a:endParaRPr>
          </a:p>
        </p:txBody>
      </p:sp>
      <p:sp>
        <p:nvSpPr>
          <p:cNvPr id="2" name="TextBox 1">
            <a:extLst>
              <a:ext uri="{FF2B5EF4-FFF2-40B4-BE49-F238E27FC236}">
                <a16:creationId xmlns:a16="http://schemas.microsoft.com/office/drawing/2014/main" id="{5A5DAF86-2900-4758-DE71-85A1C403BCFE}"/>
              </a:ext>
            </a:extLst>
          </p:cNvPr>
          <p:cNvSpPr txBox="1"/>
          <p:nvPr/>
        </p:nvSpPr>
        <p:spPr>
          <a:xfrm>
            <a:off x="510484" y="2207624"/>
            <a:ext cx="5580819" cy="3207258"/>
          </a:xfrm>
          <a:prstGeom prst="rect">
            <a:avLst/>
          </a:prstGeom>
        </p:spPr>
        <p:txBody>
          <a:bodyPr vert="horz" lIns="91440" tIns="45720" rIns="91440" bIns="45720" rtlCol="0" anchor="t">
            <a:noAutofit/>
          </a:bodyPr>
          <a:lstStyle/>
          <a:p>
            <a:pPr>
              <a:lnSpc>
                <a:spcPct val="90000"/>
              </a:lnSpc>
              <a:spcAft>
                <a:spcPts val="600"/>
              </a:spcAft>
            </a:pPr>
            <a:endParaRPr lang="en-US" sz="2000">
              <a:latin typeface="Lato" panose="020F0502020204030203" pitchFamily="34" charset="0"/>
              <a:ea typeface="Lato" panose="020F0502020204030203" pitchFamily="34" charset="0"/>
              <a:cs typeface="Lato" panose="020F0502020204030203" pitchFamily="34" charset="0"/>
            </a:endParaRPr>
          </a:p>
          <a:p>
            <a:pPr indent="-228600">
              <a:lnSpc>
                <a:spcPct val="90000"/>
              </a:lnSpc>
              <a:spcAft>
                <a:spcPts val="600"/>
              </a:spcAft>
              <a:buFont typeface="Arial" panose="020B0604020202020204" pitchFamily="34" charset="0"/>
              <a:buChar char="•"/>
            </a:pPr>
            <a:endParaRPr lang="en-US" sz="2000" b="1">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6702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lose up of hands touching">
            <a:extLst>
              <a:ext uri="{FF2B5EF4-FFF2-40B4-BE49-F238E27FC236}">
                <a16:creationId xmlns:a16="http://schemas.microsoft.com/office/drawing/2014/main" id="{9F1F1471-2960-1B54-F8DF-F42A1B18D905}"/>
              </a:ext>
            </a:extLst>
          </p:cNvPr>
          <p:cNvPicPr>
            <a:picLocks noChangeAspect="1"/>
          </p:cNvPicPr>
          <p:nvPr/>
        </p:nvPicPr>
        <p:blipFill>
          <a:blip r:embed="rId3" cstate="print">
            <a:extLst>
              <a:ext uri="{28A0092B-C50C-407E-A947-70E740481C1C}">
                <a14:useLocalDpi xmlns:a14="http://schemas.microsoft.com/office/drawing/2010/main" val="0"/>
              </a:ext>
            </a:extLst>
          </a:blip>
          <a:srcRect l="3032" r="3032"/>
          <a:stretch/>
        </p:blipFill>
        <p:spPr>
          <a:xfrm>
            <a:off x="2522358"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D764815-FCB6-C063-3AEB-4819F1280C47}"/>
              </a:ext>
            </a:extLst>
          </p:cNvPr>
          <p:cNvSpPr txBox="1">
            <a:spLocks/>
          </p:cNvSpPr>
          <p:nvPr/>
        </p:nvSpPr>
        <p:spPr>
          <a:xfrm>
            <a:off x="838200" y="365125"/>
            <a:ext cx="4811486"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b="1">
                <a:solidFill>
                  <a:srgbClr val="002060"/>
                </a:solidFill>
                <a:latin typeface="Lato"/>
                <a:ea typeface="Lato"/>
                <a:cs typeface="Lato"/>
              </a:rPr>
              <a:t>What We Can Achieve Together</a:t>
            </a:r>
            <a:br>
              <a:rPr lang="en-US" sz="3600" b="1">
                <a:latin typeface="Lato"/>
              </a:rPr>
            </a:br>
            <a:endParaRPr lang="en-US" sz="3600">
              <a:latin typeface="Lato"/>
              <a:ea typeface="Lato"/>
              <a:cs typeface="Lato"/>
            </a:endParaRPr>
          </a:p>
        </p:txBody>
      </p:sp>
      <p:sp>
        <p:nvSpPr>
          <p:cNvPr id="5" name="TextBox 4">
            <a:extLst>
              <a:ext uri="{FF2B5EF4-FFF2-40B4-BE49-F238E27FC236}">
                <a16:creationId xmlns:a16="http://schemas.microsoft.com/office/drawing/2014/main" id="{F5EE424B-823F-2998-2B1D-DAE31A059EA3}"/>
              </a:ext>
            </a:extLst>
          </p:cNvPr>
          <p:cNvSpPr txBox="1"/>
          <p:nvPr/>
        </p:nvSpPr>
        <p:spPr>
          <a:xfrm>
            <a:off x="838200" y="2630152"/>
            <a:ext cx="3822189" cy="3248706"/>
          </a:xfrm>
          <a:prstGeom prst="rect">
            <a:avLst/>
          </a:prstGeom>
        </p:spPr>
        <p:txBody>
          <a:bodyPr vert="horz" lIns="91440" tIns="45720" rIns="91440" bIns="45720" rtlCol="0" anchor="t">
            <a:normAutofit fontScale="92500" lnSpcReduction="20000"/>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50000"/>
              </a:lnSpc>
              <a:spcAft>
                <a:spcPts val="600"/>
              </a:spcAft>
            </a:pPr>
            <a:r>
              <a:rPr lang="en-US" sz="2000">
                <a:latin typeface="Lato"/>
                <a:ea typeface="Lato"/>
                <a:cs typeface="Lato"/>
              </a:rPr>
              <a:t>We can turn a patchwork of resources into a powerful network where all families have access to affordable, quality child care that makes children, families, child care professionals, employers, the military, and our nation stronger.</a:t>
            </a:r>
            <a:endParaRPr lang="en-US" sz="2000" spc="-100">
              <a:latin typeface="Lato"/>
              <a:ea typeface="Lato"/>
              <a:cs typeface="Lato"/>
            </a:endParaRPr>
          </a:p>
        </p:txBody>
      </p:sp>
      <p:cxnSp>
        <p:nvCxnSpPr>
          <p:cNvPr id="7" name="Straight Connector 6">
            <a:extLst>
              <a:ext uri="{FF2B5EF4-FFF2-40B4-BE49-F238E27FC236}">
                <a16:creationId xmlns:a16="http://schemas.microsoft.com/office/drawing/2014/main" id="{ACFC1B7D-1EB8-C59C-E0F0-F63616AE3891}"/>
              </a:ext>
            </a:extLst>
          </p:cNvPr>
          <p:cNvCxnSpPr>
            <a:cxnSpLocks/>
          </p:cNvCxnSpPr>
          <p:nvPr/>
        </p:nvCxnSpPr>
        <p:spPr>
          <a:xfrm>
            <a:off x="838200" y="2211724"/>
            <a:ext cx="1749987" cy="0"/>
          </a:xfrm>
          <a:prstGeom prst="line">
            <a:avLst/>
          </a:prstGeom>
          <a:ln w="793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080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118036-59DF-FA43-A6DF-4E3FF5258AE0}"/>
              </a:ext>
            </a:extLst>
          </p:cNvPr>
          <p:cNvSpPr txBox="1"/>
          <p:nvPr/>
        </p:nvSpPr>
        <p:spPr>
          <a:xfrm>
            <a:off x="411480" y="987552"/>
            <a:ext cx="4485861" cy="1088136"/>
          </a:xfrm>
          <a:prstGeom prst="rect">
            <a:avLst/>
          </a:prstGeom>
        </p:spPr>
        <p:txBody>
          <a:bodyPr vert="horz" lIns="91440" tIns="45720" rIns="91440" bIns="45720" rtlCol="0" anchor="b">
            <a:normAutofit fontScale="92500" lnSpcReduction="10000"/>
          </a:bodyPr>
          <a:lstStyle/>
          <a:p>
            <a:r>
              <a:rPr lang="en-US" sz="3600" b="1">
                <a:solidFill>
                  <a:schemeClr val="accent1"/>
                </a:solidFill>
                <a:latin typeface="Lato"/>
                <a:ea typeface="+mn-lt"/>
                <a:cs typeface="+mn-lt"/>
              </a:rPr>
              <a:t>Child Care Matters for Our National Security</a:t>
            </a:r>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CDCFC4AD-EBC0-C977-7D75-A64BCE7EF104}"/>
              </a:ext>
            </a:extLst>
          </p:cNvPr>
          <p:cNvSpPr txBox="1"/>
          <p:nvPr/>
        </p:nvSpPr>
        <p:spPr>
          <a:xfrm>
            <a:off x="411479" y="2598100"/>
            <a:ext cx="4779584" cy="3664658"/>
          </a:xfrm>
          <a:prstGeom prst="rect">
            <a:avLst/>
          </a:prstGeom>
        </p:spPr>
        <p:txBody>
          <a:bodyPr vert="horz" lIns="91440" tIns="45720" rIns="91440" bIns="45720" rtlCol="0" anchor="t">
            <a:noAutofit/>
          </a:bodyPr>
          <a:lstStyle/>
          <a:p>
            <a:pPr>
              <a:spcBef>
                <a:spcPts val="1000"/>
              </a:spcBef>
            </a:pPr>
            <a:r>
              <a:rPr lang="en-US" sz="2000" i="1">
                <a:solidFill>
                  <a:srgbClr val="000000"/>
                </a:solidFill>
                <a:latin typeface="Lato"/>
                <a:ea typeface="Lato"/>
                <a:cs typeface="Arial"/>
              </a:rPr>
              <a:t>“…the military is only as strong as the nation it represents, and the </a:t>
            </a:r>
            <a:r>
              <a:rPr lang="en-US" sz="2000" b="0" i="1">
                <a:solidFill>
                  <a:srgbClr val="000000"/>
                </a:solidFill>
                <a:effectLst/>
                <a:latin typeface="Lato"/>
                <a:ea typeface="Lato"/>
                <a:cs typeface="Arial"/>
              </a:rPr>
              <a:t>child care</a:t>
            </a:r>
            <a:r>
              <a:rPr lang="en-US" sz="2000" i="1">
                <a:solidFill>
                  <a:srgbClr val="000000"/>
                </a:solidFill>
                <a:latin typeface="Lato"/>
                <a:ea typeface="Lato"/>
                <a:cs typeface="Arial"/>
              </a:rPr>
              <a:t> crisis is doing real and growing harm to the future of our youngest Americans, and inevitably to the future security of our country. Left unabated, millions of American parents …will be forced out of the workforce while tens of millions of children won’t get the care and attention they need to succeed later in life."</a:t>
            </a:r>
            <a:endParaRPr lang="en-US" sz="2000">
              <a:solidFill>
                <a:srgbClr val="000000"/>
              </a:solidFill>
              <a:latin typeface="Lato"/>
              <a:ea typeface="Lato"/>
              <a:cs typeface="Arial"/>
            </a:endParaRPr>
          </a:p>
          <a:p>
            <a:pPr>
              <a:lnSpc>
                <a:spcPct val="90000"/>
              </a:lnSpc>
              <a:spcBef>
                <a:spcPts val="1000"/>
              </a:spcBef>
            </a:pPr>
            <a:endParaRPr lang="en-US" sz="2000">
              <a:solidFill>
                <a:srgbClr val="000000"/>
              </a:solidFill>
              <a:latin typeface="Lato"/>
              <a:ea typeface="Lato"/>
              <a:cs typeface="Arial"/>
            </a:endParaRPr>
          </a:p>
          <a:p>
            <a:pPr>
              <a:lnSpc>
                <a:spcPct val="90000"/>
              </a:lnSpc>
              <a:spcBef>
                <a:spcPts val="1000"/>
              </a:spcBef>
            </a:pPr>
            <a:r>
              <a:rPr lang="en-US" sz="1600">
                <a:solidFill>
                  <a:srgbClr val="000000"/>
                </a:solidFill>
                <a:latin typeface="Lato"/>
                <a:ea typeface="Lato"/>
                <a:cs typeface="Arial"/>
              </a:rPr>
              <a:t>-General (Ret.) John R. Allen, U.S. Marine Corps, and General (Ret.) Lester Lyles, U</a:t>
            </a:r>
            <a:r>
              <a:rPr lang="en-US" sz="1600" b="0" i="0">
                <a:solidFill>
                  <a:srgbClr val="000000"/>
                </a:solidFill>
                <a:effectLst/>
                <a:latin typeface="Lato"/>
                <a:ea typeface="Lato"/>
                <a:cs typeface="Arial"/>
              </a:rPr>
              <a:t>.</a:t>
            </a:r>
            <a:r>
              <a:rPr lang="en-US" sz="1600">
                <a:solidFill>
                  <a:srgbClr val="000000"/>
                </a:solidFill>
                <a:latin typeface="Lato"/>
                <a:ea typeface="Lato"/>
                <a:cs typeface="Arial"/>
              </a:rPr>
              <a:t>S. Air Force</a:t>
            </a:r>
          </a:p>
          <a:p>
            <a:pPr indent="-285750">
              <a:lnSpc>
                <a:spcPct val="90000"/>
              </a:lnSpc>
              <a:spcBef>
                <a:spcPts val="1000"/>
              </a:spcBef>
              <a:buFont typeface="Arial"/>
              <a:buChar char="•"/>
            </a:pPr>
            <a:endParaRPr lang="en-US" sz="2000">
              <a:solidFill>
                <a:srgbClr val="000000"/>
              </a:solidFill>
              <a:latin typeface="Lato"/>
              <a:ea typeface="Lato"/>
              <a:cs typeface="Arial"/>
            </a:endParaRPr>
          </a:p>
          <a:p>
            <a:pPr>
              <a:spcBef>
                <a:spcPts val="600"/>
              </a:spcBef>
              <a:spcAft>
                <a:spcPts val="1200"/>
              </a:spcAft>
            </a:pPr>
            <a:endParaRPr lang="en-US" sz="2000">
              <a:latin typeface="Lato"/>
              <a:ea typeface="Lato"/>
              <a:cs typeface="Segoe UI"/>
            </a:endParaRPr>
          </a:p>
        </p:txBody>
      </p:sp>
      <p:pic>
        <p:nvPicPr>
          <p:cNvPr id="4" name="Picture Placeholder 5" descr="A stack of coins with a plant growing out of them&#10;&#10;Description automatically generated">
            <a:extLst>
              <a:ext uri="{FF2B5EF4-FFF2-40B4-BE49-F238E27FC236}">
                <a16:creationId xmlns:a16="http://schemas.microsoft.com/office/drawing/2014/main" id="{6FA31649-F464-F8A2-7844-0CD8FA5F2E72}"/>
              </a:ext>
            </a:extLst>
          </p:cNvPr>
          <p:cNvPicPr>
            <a:picLocks noChangeAspect="1"/>
          </p:cNvPicPr>
          <p:nvPr/>
        </p:nvPicPr>
        <p:blipFill>
          <a:blip r:embed="rId3">
            <a:extLst>
              <a:ext uri="{28A0092B-C50C-407E-A947-70E740481C1C}">
                <a14:useLocalDpi xmlns:a14="http://schemas.microsoft.com/office/drawing/2010/main" val="0"/>
              </a:ext>
            </a:extLst>
          </a:blip>
          <a:srcRect t="1129" b="1129"/>
          <a:stretch/>
        </p:blipFill>
        <p:spPr>
          <a:xfrm>
            <a:off x="5305250"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6" name="Picture 5" descr="Man kissing uniformed woman with infant">
            <a:extLst>
              <a:ext uri="{FF2B5EF4-FFF2-40B4-BE49-F238E27FC236}">
                <a16:creationId xmlns:a16="http://schemas.microsoft.com/office/drawing/2014/main" id="{C5289259-1BAE-48BB-63A8-E23831878D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581" r="-2" b="-2"/>
          <a:stretch/>
        </p:blipFill>
        <p:spPr>
          <a:xfrm>
            <a:off x="5309015" y="10"/>
            <a:ext cx="7184737"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92524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 screenshot of a website&#10;&#10;Description automatically generated">
            <a:extLst>
              <a:ext uri="{FF2B5EF4-FFF2-40B4-BE49-F238E27FC236}">
                <a16:creationId xmlns:a16="http://schemas.microsoft.com/office/drawing/2014/main" id="{CA7EA383-1409-0DC1-D7F3-287280465A4C}"/>
              </a:ext>
            </a:extLst>
          </p:cNvPr>
          <p:cNvPicPr>
            <a:picLocks noChangeAspect="1" noChangeArrowheads="1"/>
          </p:cNvPicPr>
          <p:nvPr/>
        </p:nvPicPr>
        <p:blipFill>
          <a:blip r:embed="rId3"/>
          <a:srcRect/>
          <a:stretch/>
        </p:blipFill>
        <p:spPr bwMode="auto">
          <a:xfrm>
            <a:off x="20" y="7"/>
            <a:ext cx="12191979" cy="68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20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A4B1A8-3D66-B306-3289-353E4D7BCBDA}"/>
              </a:ext>
            </a:extLst>
          </p:cNvPr>
          <p:cNvSpPr txBox="1"/>
          <p:nvPr/>
        </p:nvSpPr>
        <p:spPr>
          <a:xfrm>
            <a:off x="411481" y="987552"/>
            <a:ext cx="3459062" cy="1088136"/>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3600" b="1" i="0" u="none" strike="noStrike" cap="none" spc="0" normalizeH="0" baseline="0" noProof="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The Math Doesn’t Work</a:t>
            </a:r>
          </a:p>
        </p:txBody>
      </p:sp>
      <p:sp>
        <p:nvSpPr>
          <p:cNvPr id="16" name="Rectangle 1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2">
            <a:extLst>
              <a:ext uri="{FF2B5EF4-FFF2-40B4-BE49-F238E27FC236}">
                <a16:creationId xmlns:a16="http://schemas.microsoft.com/office/drawing/2014/main" id="{4E749337-2E16-8D67-BBA1-A31BBCE6D762}"/>
              </a:ext>
            </a:extLst>
          </p:cNvPr>
          <p:cNvSpPr txBox="1">
            <a:spLocks/>
          </p:cNvSpPr>
          <p:nvPr/>
        </p:nvSpPr>
        <p:spPr>
          <a:xfrm>
            <a:off x="411479" y="2608408"/>
            <a:ext cx="4498848" cy="35844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Lato"/>
                <a:ea typeface="Lato"/>
                <a:cs typeface="Lato"/>
              </a:rPr>
              <a:t>National average price for child care 2023: </a:t>
            </a:r>
            <a:r>
              <a:rPr lang="en-US" b="1">
                <a:latin typeface="Lato"/>
                <a:ea typeface="Lato"/>
                <a:cs typeface="Lato"/>
              </a:rPr>
              <a:t>$11,582</a:t>
            </a:r>
            <a:r>
              <a:rPr lang="en-US">
                <a:latin typeface="Lato"/>
                <a:ea typeface="Lato"/>
                <a:cs typeface="Lato"/>
              </a:rPr>
              <a:t> </a:t>
            </a:r>
          </a:p>
          <a:p>
            <a:pPr marL="0" indent="0">
              <a:buNone/>
            </a:pPr>
            <a:r>
              <a:rPr lang="en-US">
                <a:latin typeface="Lato" panose="020F0502020204030203" pitchFamily="34" charset="0"/>
                <a:ea typeface="Lato" panose="020F0502020204030203" pitchFamily="34" charset="0"/>
                <a:cs typeface="Lato" panose="020F0502020204030203" pitchFamily="34" charset="0"/>
              </a:rPr>
              <a:t>It would take:</a:t>
            </a:r>
          </a:p>
          <a:p>
            <a:r>
              <a:rPr lang="en-US" b="1">
                <a:latin typeface="Lato"/>
                <a:ea typeface="Lato"/>
                <a:cs typeface="Lato"/>
              </a:rPr>
              <a:t>10% </a:t>
            </a:r>
            <a:r>
              <a:rPr lang="en-US">
                <a:latin typeface="Lato"/>
                <a:ea typeface="Lato"/>
                <a:cs typeface="Lato"/>
              </a:rPr>
              <a:t>of a married couple with children’s median income to afford this national average price.</a:t>
            </a:r>
          </a:p>
          <a:p>
            <a:r>
              <a:rPr lang="en-US" b="1">
                <a:latin typeface="Lato"/>
                <a:ea typeface="Lato"/>
                <a:cs typeface="Lato"/>
              </a:rPr>
              <a:t>In all 50 states + DC </a:t>
            </a:r>
            <a:r>
              <a:rPr lang="en-US">
                <a:latin typeface="Lato"/>
                <a:ea typeface="Lato"/>
                <a:cs typeface="Lato"/>
              </a:rPr>
              <a:t>the price of center-based care for two children </a:t>
            </a:r>
            <a:r>
              <a:rPr lang="en-US" b="1">
                <a:latin typeface="Lato"/>
                <a:ea typeface="Lato"/>
                <a:cs typeface="Lato"/>
              </a:rPr>
              <a:t>exceeded average annual rent payments by 25% to over 100%. </a:t>
            </a:r>
          </a:p>
          <a:p>
            <a:endParaRPr lang="en-US">
              <a:latin typeface="Lato"/>
              <a:ea typeface="Lato"/>
              <a:cs typeface="Lato"/>
            </a:endParaRPr>
          </a:p>
          <a:p>
            <a:pPr marL="0"/>
            <a:endParaRPr lang="en-US" sz="1500">
              <a:latin typeface="Lato" panose="020F0502020204030203" pitchFamily="34" charset="0"/>
              <a:ea typeface="Lato" panose="020F0502020204030203" pitchFamily="34" charset="0"/>
              <a:cs typeface="Lato" panose="020F0502020204030203" pitchFamily="34" charset="0"/>
            </a:endParaRPr>
          </a:p>
          <a:p>
            <a:pPr marL="0"/>
            <a:endParaRPr lang="en-US" sz="1500">
              <a:latin typeface="Lato" panose="020F0502020204030203" pitchFamily="34" charset="0"/>
              <a:ea typeface="Lato" panose="020F0502020204030203" pitchFamily="34" charset="0"/>
              <a:cs typeface="Lato" panose="020F0502020204030203" pitchFamily="34" charset="0"/>
            </a:endParaRPr>
          </a:p>
        </p:txBody>
      </p:sp>
      <p:pic>
        <p:nvPicPr>
          <p:cNvPr id="9" name="Picture 8" descr="Little boy playing with number cars">
            <a:extLst>
              <a:ext uri="{FF2B5EF4-FFF2-40B4-BE49-F238E27FC236}">
                <a16:creationId xmlns:a16="http://schemas.microsoft.com/office/drawing/2014/main" id="{F7A576E9-6FE5-92BF-F4C6-1DA0861CD4A3}"/>
              </a:ext>
            </a:extLst>
          </p:cNvPr>
          <p:cNvPicPr>
            <a:picLocks noChangeAspect="1"/>
          </p:cNvPicPr>
          <p:nvPr/>
        </p:nvPicPr>
        <p:blipFill>
          <a:blip r:embed="rId3" cstate="print">
            <a:extLst>
              <a:ext uri="{28A0092B-C50C-407E-A947-70E740481C1C}">
                <a14:useLocalDpi xmlns:a14="http://schemas.microsoft.com/office/drawing/2010/main" val="0"/>
              </a:ext>
            </a:extLst>
          </a:blip>
          <a:srcRect l="16507" r="16507"/>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60891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118036-59DF-FA43-A6DF-4E3FF5258AE0}"/>
              </a:ext>
            </a:extLst>
          </p:cNvPr>
          <p:cNvSpPr txBox="1"/>
          <p:nvPr/>
        </p:nvSpPr>
        <p:spPr>
          <a:xfrm>
            <a:off x="411480" y="987552"/>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solidFill>
                  <a:schemeClr val="accent1"/>
                </a:solidFill>
                <a:latin typeface="Lato"/>
                <a:ea typeface="Lato"/>
                <a:cs typeface="Lato"/>
              </a:rPr>
              <a:t>Child Care Matters for Families &amp; Jobs</a:t>
            </a:r>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CDCFC4AD-EBC0-C977-7D75-A64BCE7EF104}"/>
              </a:ext>
            </a:extLst>
          </p:cNvPr>
          <p:cNvSpPr txBox="1"/>
          <p:nvPr/>
        </p:nvSpPr>
        <p:spPr>
          <a:xfrm>
            <a:off x="411479" y="2688336"/>
            <a:ext cx="4498848" cy="3584448"/>
          </a:xfrm>
          <a:prstGeom prst="rect">
            <a:avLst/>
          </a:prstGeom>
        </p:spPr>
        <p:txBody>
          <a:bodyPr vert="horz" lIns="91440" tIns="45720" rIns="91440" bIns="45720" rtlCol="0" anchor="t">
            <a:normAutofit lnSpcReduction="10000"/>
          </a:bodyPr>
          <a:lstStyle/>
          <a:p>
            <a:pPr>
              <a:lnSpc>
                <a:spcPct val="90000"/>
              </a:lnSpc>
              <a:spcBef>
                <a:spcPts val="600"/>
              </a:spcBef>
              <a:spcAft>
                <a:spcPts val="1200"/>
              </a:spcAft>
            </a:pPr>
            <a:r>
              <a:rPr lang="en-US" sz="2000" b="0" i="0">
                <a:effectLst/>
                <a:latin typeface="Lato" panose="020F0502020204030203" pitchFamily="34" charset="0"/>
                <a:ea typeface="Lato" panose="020F0502020204030203" pitchFamily="34" charset="0"/>
                <a:cs typeface="Lato" panose="020F0502020204030203" pitchFamily="34" charset="0"/>
              </a:rPr>
              <a:t>Nearly </a:t>
            </a:r>
            <a:r>
              <a:rPr lang="en-US" sz="2000" b="1" i="0">
                <a:effectLst/>
                <a:latin typeface="Lato" panose="020F0502020204030203" pitchFamily="34" charset="0"/>
                <a:ea typeface="Lato" panose="020F0502020204030203" pitchFamily="34" charset="0"/>
                <a:cs typeface="Lato" panose="020F0502020204030203" pitchFamily="34" charset="0"/>
              </a:rPr>
              <a:t>85% of primary caregivers </a:t>
            </a:r>
            <a:r>
              <a:rPr lang="en-US" sz="2000" b="0" i="0">
                <a:effectLst/>
                <a:latin typeface="Lato" panose="020F0502020204030203" pitchFamily="34" charset="0"/>
                <a:ea typeface="Lato" panose="020F0502020204030203" pitchFamily="34" charset="0"/>
                <a:cs typeface="Lato" panose="020F0502020204030203" pitchFamily="34" charset="0"/>
              </a:rPr>
              <a:t>say problems with child care hurt their efforts at or time commitment to work.  </a:t>
            </a:r>
            <a:r>
              <a:rPr lang="en-US" sz="2000" i="1">
                <a:latin typeface="Lato" panose="020F0502020204030203" pitchFamily="34" charset="0"/>
                <a:ea typeface="Lato" panose="020F0502020204030203" pitchFamily="34" charset="0"/>
                <a:cs typeface="Lato" panose="020F0502020204030203" pitchFamily="34" charset="0"/>
              </a:rPr>
              <a:t>(</a:t>
            </a:r>
            <a:r>
              <a:rPr lang="en-US" sz="2000" i="1" err="1">
                <a:latin typeface="Lato" panose="020F0502020204030203" pitchFamily="34" charset="0"/>
                <a:ea typeface="Lato" panose="020F0502020204030203" pitchFamily="34" charset="0"/>
                <a:cs typeface="Lato" panose="020F0502020204030203" pitchFamily="34" charset="0"/>
              </a:rPr>
              <a:t>ReadyNation</a:t>
            </a:r>
            <a:r>
              <a:rPr lang="en-US" sz="2000" i="1">
                <a:latin typeface="Lato" panose="020F0502020204030203" pitchFamily="34" charset="0"/>
                <a:ea typeface="Lato" panose="020F0502020204030203" pitchFamily="34" charset="0"/>
                <a:cs typeface="Lato" panose="020F0502020204030203" pitchFamily="34" charset="0"/>
              </a:rPr>
              <a:t>)</a:t>
            </a:r>
          </a:p>
          <a:p>
            <a:pPr>
              <a:lnSpc>
                <a:spcPct val="90000"/>
              </a:lnSpc>
              <a:spcBef>
                <a:spcPts val="600"/>
              </a:spcBef>
              <a:spcAft>
                <a:spcPts val="1200"/>
              </a:spcAft>
            </a:pPr>
            <a:r>
              <a:rPr lang="en-US" sz="2000" b="1" i="0">
                <a:effectLst/>
                <a:latin typeface="Lato" panose="020F0502020204030203" pitchFamily="34" charset="0"/>
                <a:ea typeface="Lato" panose="020F0502020204030203" pitchFamily="34" charset="0"/>
                <a:cs typeface="Lato" panose="020F0502020204030203" pitchFamily="34" charset="0"/>
              </a:rPr>
              <a:t>58% of parents </a:t>
            </a:r>
            <a:r>
              <a:rPr lang="en-US" sz="2000" b="0" i="0">
                <a:effectLst/>
                <a:latin typeface="Lato" panose="020F0502020204030203" pitchFamily="34" charset="0"/>
                <a:ea typeface="Lato" panose="020F0502020204030203" pitchFamily="34" charset="0"/>
                <a:cs typeface="Lato" panose="020F0502020204030203" pitchFamily="34" charset="0"/>
              </a:rPr>
              <a:t>cite lack of child care as their reason for </a:t>
            </a:r>
            <a:r>
              <a:rPr lang="en-US" sz="2000" i="1" u="sng">
                <a:effectLst/>
                <a:latin typeface="Lato" panose="020F0502020204030203" pitchFamily="34" charset="0"/>
                <a:ea typeface="Lato" panose="020F0502020204030203" pitchFamily="34" charset="0"/>
                <a:cs typeface="Lato" panose="020F0502020204030203" pitchFamily="34" charset="0"/>
              </a:rPr>
              <a:t>leaving</a:t>
            </a:r>
            <a:r>
              <a:rPr lang="en-US" sz="2000" b="0" i="0">
                <a:effectLst/>
                <a:latin typeface="Lato" panose="020F0502020204030203" pitchFamily="34" charset="0"/>
                <a:ea typeface="Lato" panose="020F0502020204030203" pitchFamily="34" charset="0"/>
                <a:cs typeface="Lato" panose="020F0502020204030203" pitchFamily="34" charset="0"/>
              </a:rPr>
              <a:t> the workforce altogether</a:t>
            </a:r>
            <a:r>
              <a:rPr lang="en-US" sz="2000">
                <a:latin typeface="Lato" panose="020F0502020204030203" pitchFamily="34" charset="0"/>
                <a:ea typeface="Lato" panose="020F0502020204030203" pitchFamily="34" charset="0"/>
                <a:cs typeface="Lato" panose="020F0502020204030203" pitchFamily="34" charset="0"/>
              </a:rPr>
              <a:t>.</a:t>
            </a:r>
            <a:r>
              <a:rPr lang="en-US" sz="2000" b="0" i="0">
                <a:effectLst/>
                <a:latin typeface="Lato" panose="020F0502020204030203" pitchFamily="34" charset="0"/>
                <a:ea typeface="Lato" panose="020F0502020204030203" pitchFamily="34" charset="0"/>
                <a:cs typeface="Lato" panose="020F0502020204030203" pitchFamily="34" charset="0"/>
              </a:rPr>
              <a:t> </a:t>
            </a:r>
            <a:r>
              <a:rPr lang="en-US" sz="2000" i="1">
                <a:latin typeface="Lato" panose="020F0502020204030203" pitchFamily="34" charset="0"/>
                <a:ea typeface="Lato" panose="020F0502020204030203" pitchFamily="34" charset="0"/>
                <a:cs typeface="Lato" panose="020F0502020204030203" pitchFamily="34" charset="0"/>
              </a:rPr>
              <a:t>(U.S. Chamber of Commerce)</a:t>
            </a:r>
            <a:endParaRPr lang="en-US" sz="2000">
              <a:latin typeface="Lato" panose="020F0502020204030203" pitchFamily="34" charset="0"/>
              <a:ea typeface="Lato" panose="020F0502020204030203" pitchFamily="34" charset="0"/>
              <a:cs typeface="Lato" panose="020F0502020204030203" pitchFamily="34" charset="0"/>
            </a:endParaRPr>
          </a:p>
          <a:p>
            <a:pPr>
              <a:lnSpc>
                <a:spcPct val="90000"/>
              </a:lnSpc>
              <a:spcBef>
                <a:spcPts val="600"/>
              </a:spcBef>
              <a:spcAft>
                <a:spcPts val="1200"/>
              </a:spcAft>
            </a:pPr>
            <a:r>
              <a:rPr lang="en-US" sz="2000" b="1" i="0">
                <a:effectLst/>
                <a:latin typeface="Lato" panose="020F0502020204030203" pitchFamily="34" charset="0"/>
                <a:ea typeface="Lato" panose="020F0502020204030203" pitchFamily="34" charset="0"/>
                <a:cs typeface="Lato" panose="020F0502020204030203" pitchFamily="34" charset="0"/>
              </a:rPr>
              <a:t>32% of women </a:t>
            </a:r>
            <a:r>
              <a:rPr lang="en-US" sz="2000">
                <a:latin typeface="Lato" panose="020F0502020204030203" pitchFamily="34" charset="0"/>
                <a:ea typeface="Lato" panose="020F0502020204030203" pitchFamily="34" charset="0"/>
                <a:cs typeface="Lato" panose="020F0502020204030203" pitchFamily="34" charset="0"/>
              </a:rPr>
              <a:t>say the </a:t>
            </a:r>
            <a:r>
              <a:rPr lang="en-US" sz="2000" b="0" i="0">
                <a:effectLst/>
                <a:latin typeface="Lato" panose="020F0502020204030203" pitchFamily="34" charset="0"/>
                <a:ea typeface="Lato" panose="020F0502020204030203" pitchFamily="34" charset="0"/>
                <a:cs typeface="Lato" panose="020F0502020204030203" pitchFamily="34" charset="0"/>
              </a:rPr>
              <a:t>need to be home to care for family members </a:t>
            </a:r>
            <a:r>
              <a:rPr lang="en-US" sz="2000">
                <a:latin typeface="Lato" panose="020F0502020204030203" pitchFamily="34" charset="0"/>
                <a:ea typeface="Lato" panose="020F0502020204030203" pitchFamily="34" charset="0"/>
                <a:cs typeface="Lato" panose="020F0502020204030203" pitchFamily="34" charset="0"/>
              </a:rPr>
              <a:t>is</a:t>
            </a:r>
            <a:r>
              <a:rPr lang="en-US" sz="2000" b="0" i="0">
                <a:effectLst/>
                <a:latin typeface="Lato" panose="020F0502020204030203" pitchFamily="34" charset="0"/>
                <a:ea typeface="Lato" panose="020F0502020204030203" pitchFamily="34" charset="0"/>
                <a:cs typeface="Lato" panose="020F0502020204030203" pitchFamily="34" charset="0"/>
              </a:rPr>
              <a:t> a barrier to returning to work </a:t>
            </a:r>
            <a:r>
              <a:rPr lang="en-US" sz="2000" i="1">
                <a:effectLst/>
                <a:latin typeface="Lato" panose="020F0502020204030203" pitchFamily="34" charset="0"/>
                <a:ea typeface="Lato" panose="020F0502020204030203" pitchFamily="34" charset="0"/>
                <a:cs typeface="Lato" panose="020F0502020204030203" pitchFamily="34" charset="0"/>
              </a:rPr>
              <a:t>(U.S. Chamber of Commerce)</a:t>
            </a:r>
            <a:endParaRPr lang="en-US" sz="2000">
              <a:effectLst/>
              <a:latin typeface="Lato" panose="020F0502020204030203" pitchFamily="34" charset="0"/>
              <a:ea typeface="Lato" panose="020F0502020204030203" pitchFamily="34" charset="0"/>
              <a:cs typeface="Lato" panose="020F0502020204030203" pitchFamily="34" charset="0"/>
            </a:endParaRPr>
          </a:p>
        </p:txBody>
      </p:sp>
      <p:pic>
        <p:nvPicPr>
          <p:cNvPr id="6" name="Picture Placeholder 5" descr="Woman working while holding baby">
            <a:extLst>
              <a:ext uri="{FF2B5EF4-FFF2-40B4-BE49-F238E27FC236}">
                <a16:creationId xmlns:a16="http://schemas.microsoft.com/office/drawing/2014/main" id="{63633C9F-D487-CA3A-227C-912ED2C76D6E}"/>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10360" r="22637"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639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0D118036-59DF-FA43-A6DF-4E3FF5258AE0}"/>
              </a:ext>
            </a:extLst>
          </p:cNvPr>
          <p:cNvSpPr txBox="1"/>
          <p:nvPr/>
        </p:nvSpPr>
        <p:spPr>
          <a:xfrm>
            <a:off x="424815" y="1005887"/>
            <a:ext cx="6907010" cy="1125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solidFill>
                  <a:srgbClr val="1C3563"/>
                </a:solidFill>
                <a:latin typeface="Lato" panose="020F0502020204030203" pitchFamily="34" charset="0"/>
                <a:ea typeface="Lato" panose="020F0502020204030203" pitchFamily="34" charset="0"/>
                <a:cs typeface="Lato" panose="020F0502020204030203" pitchFamily="34" charset="0"/>
              </a:rPr>
              <a:t>Child Care Solutions That Help Families &amp; Jobs</a:t>
            </a:r>
            <a:endParaRPr lang="en-US" sz="3400" b="1">
              <a:latin typeface="Lato" panose="020F0502020204030203" pitchFamily="34" charset="0"/>
              <a:ea typeface="Lato" panose="020F0502020204030203" pitchFamily="34" charset="0"/>
              <a:cs typeface="Lato" panose="020F0502020204030203" pitchFamily="34" charset="0"/>
            </a:endParaRPr>
          </a:p>
        </p:txBody>
      </p:sp>
      <p:sp>
        <p:nvSpPr>
          <p:cNvPr id="6" name="Rectangle 5">
            <a:extLst>
              <a:ext uri="{FF2B5EF4-FFF2-40B4-BE49-F238E27FC236}">
                <a16:creationId xmlns:a16="http://schemas.microsoft.com/office/drawing/2014/main" id="{7CFEB1CC-19BD-A277-E48F-322844FF134D}"/>
              </a:ext>
            </a:extLst>
          </p:cNvPr>
          <p:cNvSpPr/>
          <p:nvPr/>
        </p:nvSpPr>
        <p:spPr>
          <a:xfrm>
            <a:off x="9981768" y="0"/>
            <a:ext cx="228322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F53143-1559-AF4C-B52C-710159218002}"/>
              </a:ext>
            </a:extLst>
          </p:cNvPr>
          <p:cNvSpPr/>
          <p:nvPr/>
        </p:nvSpPr>
        <p:spPr>
          <a:xfrm>
            <a:off x="8694161" y="0"/>
            <a:ext cx="2429221" cy="6858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735036-EB69-8CBD-FAC1-E32E67DE9F70}"/>
              </a:ext>
            </a:extLst>
          </p:cNvPr>
          <p:cNvSpPr txBox="1"/>
          <p:nvPr/>
        </p:nvSpPr>
        <p:spPr>
          <a:xfrm>
            <a:off x="424815" y="2448178"/>
            <a:ext cx="9930061" cy="3477875"/>
          </a:xfrm>
          <a:prstGeom prst="rect">
            <a:avLst/>
          </a:prstGeom>
          <a:noFill/>
        </p:spPr>
        <p:txBody>
          <a:bodyPr wrap="square" lIns="91440" tIns="45720" rIns="91440" bIns="45720" anchor="t">
            <a:spAutoFit/>
          </a:bodyPr>
          <a:lstStyle/>
          <a:p>
            <a:r>
              <a:rPr lang="en-US" sz="2000">
                <a:latin typeface="Lato"/>
                <a:ea typeface="Lato"/>
                <a:cs typeface="Lato"/>
              </a:rPr>
              <a:t>Demand-Side Investments in Child Care:  Supporting Parents Directly</a:t>
            </a:r>
          </a:p>
          <a:p>
            <a:pPr marL="342900" indent="-3429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UPS onsite emergency child care improves staff retention to 96% and prevents 16 absences per employee per year. (Moms First study)</a:t>
            </a:r>
          </a:p>
          <a:p>
            <a:pPr marL="342900" indent="-342900">
              <a:buFont typeface="Arial" panose="020B0604020202020204" pitchFamily="34" charset="0"/>
              <a:buChar char="•"/>
            </a:pPr>
            <a:r>
              <a:rPr lang="en-US" sz="2000">
                <a:latin typeface="Lato" panose="020F0502020204030203" pitchFamily="34" charset="0"/>
                <a:ea typeface="Lato" panose="020F0502020204030203" pitchFamily="34" charset="0"/>
                <a:cs typeface="Lato" panose="020F0502020204030203" pitchFamily="34" charset="0"/>
              </a:rPr>
              <a:t>Fast Retailing provided $1000 monthly stipend as saw 86% employee retention. (Moms First study)</a:t>
            </a:r>
          </a:p>
          <a:p>
            <a:endParaRPr lang="en-US" sz="2000" b="1">
              <a:latin typeface="Lato"/>
              <a:ea typeface="Lato"/>
              <a:cs typeface="Lato"/>
            </a:endParaRPr>
          </a:p>
          <a:p>
            <a:r>
              <a:rPr lang="en-US" sz="2000">
                <a:latin typeface="Lato"/>
                <a:ea typeface="Lato"/>
                <a:cs typeface="Lato"/>
              </a:rPr>
              <a:t>Child care subsidies boost maternal employment; expanded hours raised parents' incomes by over 20% (Connecticut study).</a:t>
            </a:r>
          </a:p>
          <a:p>
            <a:endParaRPr lang="en-US" sz="2000" b="1">
              <a:latin typeface="Lato" panose="020F0502020204030203" pitchFamily="34" charset="0"/>
              <a:ea typeface="Lato" panose="020F0502020204030203" pitchFamily="34" charset="0"/>
              <a:cs typeface="Lato" panose="020F0502020204030203" pitchFamily="34" charset="0"/>
            </a:endParaRPr>
          </a:p>
          <a:p>
            <a:r>
              <a:rPr lang="en-US" sz="2000" b="1">
                <a:latin typeface="Lato"/>
                <a:ea typeface="Lato"/>
                <a:cs typeface="Lato"/>
              </a:rPr>
              <a:t>Alaska, Florida, Illinois, Maine, Maryland, Virginia, and Oregon</a:t>
            </a:r>
            <a:r>
              <a:rPr lang="en-US" sz="2000">
                <a:latin typeface="Lato"/>
                <a:ea typeface="Lato"/>
                <a:cs typeface="Lato"/>
              </a:rPr>
              <a:t> expanded subsidy, making child care more affordable and accessible for more families.</a:t>
            </a:r>
          </a:p>
        </p:txBody>
      </p:sp>
      <p:sp>
        <p:nvSpPr>
          <p:cNvPr id="18" name="Rectangle 17">
            <a:extLst>
              <a:ext uri="{FF2B5EF4-FFF2-40B4-BE49-F238E27FC236}">
                <a16:creationId xmlns:a16="http://schemas.microsoft.com/office/drawing/2014/main" id="{67182C76-8C41-490E-E6AA-EA6C5EF08D16}"/>
              </a:ext>
            </a:extLst>
          </p:cNvPr>
          <p:cNvSpPr/>
          <p:nvPr/>
        </p:nvSpPr>
        <p:spPr>
          <a:xfrm>
            <a:off x="12158436" y="0"/>
            <a:ext cx="15010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780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118036-59DF-FA43-A6DF-4E3FF5258AE0}"/>
              </a:ext>
            </a:extLst>
          </p:cNvPr>
          <p:cNvSpPr txBox="1"/>
          <p:nvPr/>
        </p:nvSpPr>
        <p:spPr>
          <a:xfrm>
            <a:off x="411480" y="987552"/>
            <a:ext cx="4485861" cy="1088136"/>
          </a:xfrm>
          <a:prstGeom prst="rect">
            <a:avLst/>
          </a:prstGeom>
        </p:spPr>
        <p:txBody>
          <a:bodyPr vert="horz" lIns="91440" tIns="45720" rIns="91440" bIns="45720" rtlCol="0" anchor="b">
            <a:normAutofit lnSpcReduction="10000"/>
          </a:bodyPr>
          <a:lstStyle/>
          <a:p>
            <a:r>
              <a:rPr lang="en-US" sz="3600" b="1">
                <a:solidFill>
                  <a:schemeClr val="accent1"/>
                </a:solidFill>
                <a:ea typeface="+mn-lt"/>
                <a:cs typeface="+mn-lt"/>
              </a:rPr>
              <a:t>Child Care Matters for Economies</a:t>
            </a:r>
            <a:endParaRPr lang="en-US" sz="3600">
              <a:solidFill>
                <a:schemeClr val="accent1"/>
              </a:solidFill>
              <a:ea typeface="+mn-lt"/>
              <a:cs typeface="+mn-lt"/>
            </a:endParaRPr>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CDCFC4AD-EBC0-C977-7D75-A64BCE7EF104}"/>
              </a:ext>
            </a:extLst>
          </p:cNvPr>
          <p:cNvSpPr txBox="1"/>
          <p:nvPr/>
        </p:nvSpPr>
        <p:spPr>
          <a:xfrm>
            <a:off x="411479" y="2598100"/>
            <a:ext cx="4779584" cy="3664658"/>
          </a:xfrm>
          <a:prstGeom prst="rect">
            <a:avLst/>
          </a:prstGeom>
        </p:spPr>
        <p:txBody>
          <a:bodyPr vert="horz" lIns="91440" tIns="45720" rIns="91440" bIns="45720" rtlCol="0" anchor="t">
            <a:noAutofit/>
          </a:bodyPr>
          <a:lstStyle/>
          <a:p>
            <a:pPr>
              <a:spcBef>
                <a:spcPts val="600"/>
              </a:spcBef>
              <a:spcAft>
                <a:spcPts val="1200"/>
              </a:spcAft>
            </a:pPr>
            <a:r>
              <a:rPr lang="en-US">
                <a:latin typeface="Lato"/>
                <a:ea typeface="Lato"/>
                <a:cs typeface="Segoe UI"/>
              </a:rPr>
              <a:t>Lack </a:t>
            </a:r>
            <a:r>
              <a:rPr lang="en-US" i="0">
                <a:effectLst/>
                <a:latin typeface="Lato"/>
                <a:ea typeface="Lato"/>
                <a:cs typeface="Segoe UI"/>
              </a:rPr>
              <a:t>of </a:t>
            </a:r>
            <a:r>
              <a:rPr lang="en-US">
                <a:latin typeface="Lato"/>
                <a:ea typeface="Lato"/>
                <a:cs typeface="Segoe UI"/>
              </a:rPr>
              <a:t>available </a:t>
            </a:r>
            <a:r>
              <a:rPr lang="en-US" b="0" i="0">
                <a:effectLst/>
                <a:latin typeface="Lato"/>
                <a:ea typeface="Lato"/>
                <a:cs typeface="Segoe UI"/>
              </a:rPr>
              <a:t>child care</a:t>
            </a:r>
            <a:r>
              <a:rPr lang="en-US">
                <a:latin typeface="Lato"/>
                <a:ea typeface="Lato"/>
                <a:cs typeface="Segoe UI"/>
              </a:rPr>
              <a:t>, for infants and toddlers alone, costs </a:t>
            </a:r>
            <a:r>
              <a:rPr lang="en-US" b="1">
                <a:latin typeface="Lato"/>
                <a:ea typeface="Lato"/>
                <a:cs typeface="Segoe UI"/>
              </a:rPr>
              <a:t>$122 billion</a:t>
            </a:r>
            <a:r>
              <a:rPr lang="en-US">
                <a:latin typeface="Lato"/>
                <a:ea typeface="Lato"/>
                <a:cs typeface="Segoe UI"/>
              </a:rPr>
              <a:t> in lost earnings, productivity, and revenue each year:</a:t>
            </a:r>
          </a:p>
          <a:p>
            <a:pPr marL="285750" indent="-285750">
              <a:spcAft>
                <a:spcPts val="1200"/>
              </a:spcAft>
              <a:buFont typeface="Arial"/>
              <a:buChar char="•"/>
            </a:pPr>
            <a:r>
              <a:rPr lang="en-US">
                <a:latin typeface="Lato"/>
                <a:ea typeface="Lato"/>
                <a:cs typeface="Segoe UI"/>
              </a:rPr>
              <a:t>Families lose </a:t>
            </a:r>
            <a:r>
              <a:rPr lang="en-US" b="1">
                <a:latin typeface="Lato"/>
                <a:ea typeface="Lato"/>
                <a:cs typeface="Segoe UI"/>
              </a:rPr>
              <a:t>$78 billion</a:t>
            </a:r>
            <a:r>
              <a:rPr lang="en-US">
                <a:latin typeface="Lato"/>
                <a:ea typeface="Lato"/>
                <a:cs typeface="Segoe UI"/>
              </a:rPr>
              <a:t> per year in forgone earnings and job search expenses</a:t>
            </a:r>
            <a:r>
              <a:rPr lang="en-US" b="0" i="0">
                <a:effectLst/>
                <a:latin typeface="Lato"/>
                <a:ea typeface="Lato"/>
                <a:cs typeface="Segoe UI"/>
              </a:rPr>
              <a:t>.</a:t>
            </a:r>
            <a:r>
              <a:rPr lang="en-US">
                <a:latin typeface="Lato"/>
                <a:ea typeface="Lato"/>
                <a:cs typeface="Segoe UI"/>
              </a:rPr>
              <a:t>  </a:t>
            </a:r>
          </a:p>
          <a:p>
            <a:pPr marL="285750" indent="-285750">
              <a:spcAft>
                <a:spcPts val="1200"/>
              </a:spcAft>
              <a:buFont typeface="Arial"/>
              <a:buChar char="•"/>
            </a:pPr>
            <a:r>
              <a:rPr lang="en-US">
                <a:latin typeface="Lato"/>
                <a:ea typeface="Lato"/>
                <a:cs typeface="Segoe UI"/>
              </a:rPr>
              <a:t>Businesses lose </a:t>
            </a:r>
            <a:r>
              <a:rPr lang="en-US" b="1">
                <a:latin typeface="Lato"/>
                <a:ea typeface="Lato"/>
                <a:cs typeface="Segoe UI"/>
              </a:rPr>
              <a:t>$23 billion</a:t>
            </a:r>
            <a:r>
              <a:rPr lang="en-US">
                <a:latin typeface="Lato"/>
                <a:ea typeface="Lato"/>
                <a:cs typeface="Segoe UI"/>
              </a:rPr>
              <a:t> annually due to </a:t>
            </a:r>
            <a:r>
              <a:rPr lang="en-US" b="0" i="0">
                <a:effectLst/>
                <a:latin typeface="Lato"/>
                <a:ea typeface="Lato"/>
                <a:cs typeface="Segoe UI"/>
              </a:rPr>
              <a:t>child care </a:t>
            </a:r>
            <a:r>
              <a:rPr lang="en-US">
                <a:latin typeface="Lato"/>
                <a:ea typeface="Lato"/>
                <a:cs typeface="Segoe UI"/>
              </a:rPr>
              <a:t>challenges faced by </a:t>
            </a:r>
            <a:r>
              <a:rPr lang="en-US" b="0" i="0">
                <a:effectLst/>
                <a:latin typeface="Lato"/>
                <a:ea typeface="Lato"/>
                <a:cs typeface="Segoe UI"/>
              </a:rPr>
              <a:t>their workforce</a:t>
            </a:r>
            <a:r>
              <a:rPr lang="en-US">
                <a:latin typeface="Lato"/>
                <a:ea typeface="Lato"/>
                <a:cs typeface="Segoe UI"/>
              </a:rPr>
              <a:t>. </a:t>
            </a:r>
            <a:endParaRPr lang="en-US">
              <a:latin typeface="Lato"/>
              <a:ea typeface="Lato"/>
              <a:cs typeface="Lato"/>
            </a:endParaRPr>
          </a:p>
          <a:p>
            <a:pPr marL="285750" indent="-285750">
              <a:spcAft>
                <a:spcPts val="1200"/>
              </a:spcAft>
              <a:buFont typeface="Arial"/>
              <a:buChar char="•"/>
            </a:pPr>
            <a:r>
              <a:rPr lang="en-US">
                <a:latin typeface="Lato"/>
                <a:ea typeface="Lato"/>
                <a:cs typeface="Segoe UI"/>
              </a:rPr>
              <a:t>Taxpayers lose </a:t>
            </a:r>
            <a:r>
              <a:rPr lang="en-US" b="1">
                <a:latin typeface="Lato"/>
                <a:ea typeface="Lato"/>
                <a:cs typeface="Segoe UI"/>
              </a:rPr>
              <a:t>$21 billion </a:t>
            </a:r>
            <a:r>
              <a:rPr lang="en-US">
                <a:latin typeface="Lato"/>
                <a:ea typeface="Lato"/>
                <a:cs typeface="Segoe UI"/>
              </a:rPr>
              <a:t>each year in lower federal and state/local tax revenue.</a:t>
            </a:r>
          </a:p>
          <a:p>
            <a:pPr algn="r">
              <a:spcBef>
                <a:spcPts val="600"/>
              </a:spcBef>
              <a:spcAft>
                <a:spcPts val="1200"/>
              </a:spcAft>
            </a:pPr>
            <a:r>
              <a:rPr lang="en-US" sz="1600" i="1" err="1">
                <a:latin typeface="Lato"/>
                <a:ea typeface="Lato"/>
                <a:cs typeface="Segoe UI"/>
              </a:rPr>
              <a:t>ReadyNation</a:t>
            </a:r>
            <a:r>
              <a:rPr lang="en-US" sz="1600" i="1">
                <a:latin typeface="Lato"/>
                <a:ea typeface="Lato"/>
                <a:cs typeface="Segoe UI"/>
              </a:rPr>
              <a:t> </a:t>
            </a:r>
            <a:r>
              <a:rPr lang="en-US" sz="1600" i="1">
                <a:effectLst/>
                <a:latin typeface="Lato"/>
                <a:ea typeface="Lato"/>
                <a:cs typeface="Segoe UI"/>
              </a:rPr>
              <a:t>(</a:t>
            </a:r>
            <a:r>
              <a:rPr lang="en-US" sz="1600" i="1">
                <a:latin typeface="Lato"/>
                <a:ea typeface="Lato"/>
                <a:cs typeface="Segoe UI"/>
              </a:rPr>
              <a:t>2023</a:t>
            </a:r>
            <a:r>
              <a:rPr lang="en-US" sz="1600" i="1">
                <a:effectLst/>
                <a:latin typeface="Lato"/>
                <a:ea typeface="Lato"/>
                <a:cs typeface="Segoe UI"/>
              </a:rPr>
              <a:t>)</a:t>
            </a:r>
            <a:endParaRPr lang="en-US" sz="1600">
              <a:latin typeface="Lato"/>
              <a:ea typeface="Lato"/>
              <a:cs typeface="Segoe UI"/>
            </a:endParaRPr>
          </a:p>
        </p:txBody>
      </p:sp>
      <p:pic>
        <p:nvPicPr>
          <p:cNvPr id="4" name="Picture Placeholder 5" descr="A stack of coins with a plant growing out of them&#10;&#10;Description automatically generated">
            <a:extLst>
              <a:ext uri="{FF2B5EF4-FFF2-40B4-BE49-F238E27FC236}">
                <a16:creationId xmlns:a16="http://schemas.microsoft.com/office/drawing/2014/main" id="{6FA31649-F464-F8A2-7844-0CD8FA5F2E72}"/>
              </a:ext>
            </a:extLst>
          </p:cNvPr>
          <p:cNvPicPr>
            <a:picLocks noChangeAspect="1"/>
          </p:cNvPicPr>
          <p:nvPr/>
        </p:nvPicPr>
        <p:blipFill>
          <a:blip r:embed="rId3">
            <a:extLst>
              <a:ext uri="{28A0092B-C50C-407E-A947-70E740481C1C}">
                <a14:useLocalDpi xmlns:a14="http://schemas.microsoft.com/office/drawing/2010/main" val="0"/>
              </a:ext>
            </a:extLst>
          </a:blip>
          <a:srcRect t="1129" b="1129"/>
          <a:stretch/>
        </p:blipFill>
        <p:spPr>
          <a:xfrm>
            <a:off x="5305250"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93623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0D118036-59DF-FA43-A6DF-4E3FF5258AE0}"/>
              </a:ext>
            </a:extLst>
          </p:cNvPr>
          <p:cNvSpPr txBox="1"/>
          <p:nvPr/>
        </p:nvSpPr>
        <p:spPr>
          <a:xfrm>
            <a:off x="424815" y="1005887"/>
            <a:ext cx="6907010" cy="11257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a:solidFill>
                  <a:srgbClr val="1C3563"/>
                </a:solidFill>
                <a:latin typeface="Lato"/>
                <a:ea typeface="Lato"/>
                <a:cs typeface="Lato"/>
              </a:rPr>
              <a:t>Child Care Solutions That Help Economies</a:t>
            </a:r>
            <a:endParaRPr lang="en-US" sz="3400" b="1">
              <a:latin typeface="Lato"/>
              <a:ea typeface="Lato"/>
              <a:cs typeface="Lato"/>
            </a:endParaRPr>
          </a:p>
        </p:txBody>
      </p:sp>
      <p:sp>
        <p:nvSpPr>
          <p:cNvPr id="6" name="Rectangle 5">
            <a:extLst>
              <a:ext uri="{FF2B5EF4-FFF2-40B4-BE49-F238E27FC236}">
                <a16:creationId xmlns:a16="http://schemas.microsoft.com/office/drawing/2014/main" id="{7CFEB1CC-19BD-A277-E48F-322844FF134D}"/>
              </a:ext>
            </a:extLst>
          </p:cNvPr>
          <p:cNvSpPr/>
          <p:nvPr/>
        </p:nvSpPr>
        <p:spPr>
          <a:xfrm>
            <a:off x="9981768" y="0"/>
            <a:ext cx="228322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6F53143-1559-AF4C-B52C-710159218002}"/>
              </a:ext>
            </a:extLst>
          </p:cNvPr>
          <p:cNvSpPr/>
          <p:nvPr/>
        </p:nvSpPr>
        <p:spPr>
          <a:xfrm>
            <a:off x="8694161" y="0"/>
            <a:ext cx="2429221" cy="6858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735036-EB69-8CBD-FAC1-E32E67DE9F70}"/>
              </a:ext>
            </a:extLst>
          </p:cNvPr>
          <p:cNvSpPr txBox="1"/>
          <p:nvPr/>
        </p:nvSpPr>
        <p:spPr>
          <a:xfrm>
            <a:off x="428963" y="2473230"/>
            <a:ext cx="9930061" cy="3785652"/>
          </a:xfrm>
          <a:prstGeom prst="rect">
            <a:avLst/>
          </a:prstGeom>
          <a:noFill/>
        </p:spPr>
        <p:txBody>
          <a:bodyPr wrap="square" lIns="91440" tIns="45720" rIns="91440" bIns="45720" anchor="t">
            <a:spAutoFit/>
          </a:bodyPr>
          <a:lstStyle/>
          <a:p>
            <a:r>
              <a:rPr lang="en-US" sz="2000" b="1">
                <a:latin typeface="Lato"/>
                <a:ea typeface="Lato"/>
                <a:cs typeface="Lato"/>
              </a:rPr>
              <a:t>State and Local Fiscal Recovery Funds (SLFRF), </a:t>
            </a:r>
            <a:r>
              <a:rPr lang="en-US" sz="2000">
                <a:latin typeface="Lato"/>
                <a:ea typeface="Lato"/>
                <a:cs typeface="Lato"/>
              </a:rPr>
              <a:t>available to spend through Dec 2026</a:t>
            </a:r>
          </a:p>
          <a:p>
            <a:endParaRPr lang="en-US" sz="2000" b="1">
              <a:latin typeface="Lato"/>
              <a:ea typeface="Lato"/>
              <a:cs typeface="Lato"/>
            </a:endParaRPr>
          </a:p>
          <a:p>
            <a:pPr marL="342900" indent="-342900">
              <a:buFont typeface="Arial" panose="020B0604020202020204" pitchFamily="34" charset="0"/>
              <a:buChar char="•"/>
            </a:pPr>
            <a:r>
              <a:rPr lang="en-US" sz="2000" b="1">
                <a:latin typeface="Lato"/>
                <a:ea typeface="Lato"/>
                <a:cs typeface="Lato"/>
              </a:rPr>
              <a:t>Phoenix, Arizona</a:t>
            </a:r>
            <a:r>
              <a:rPr lang="en-US" sz="2000">
                <a:latin typeface="Lato"/>
                <a:ea typeface="Lato"/>
                <a:cs typeface="Lato"/>
              </a:rPr>
              <a:t>: $5 million in child care vouchers for Sky Harbor Airport employees, stabilizing workforce and local business.</a:t>
            </a:r>
          </a:p>
          <a:p>
            <a:endParaRPr lang="en-US" sz="2000" b="1">
              <a:latin typeface="Lato"/>
              <a:ea typeface="Lato"/>
              <a:cs typeface="Lato"/>
            </a:endParaRPr>
          </a:p>
          <a:p>
            <a:r>
              <a:rPr lang="en-US" sz="2000" b="1">
                <a:latin typeface="Lato"/>
                <a:ea typeface="Lato"/>
                <a:cs typeface="Lato"/>
              </a:rPr>
              <a:t>Public-Private Partnerships</a:t>
            </a:r>
            <a:r>
              <a:rPr lang="en-US" sz="2000">
                <a:latin typeface="Lato"/>
                <a:ea typeface="Lato"/>
                <a:cs typeface="Lato"/>
              </a:rPr>
              <a:t>: States like Kentucky and North Carolina allocated state funding for cost-sharing models where employees, employers, and government share child care costs.</a:t>
            </a:r>
          </a:p>
          <a:p>
            <a:endParaRPr lang="en-US" sz="2000">
              <a:latin typeface="Lato"/>
              <a:ea typeface="Lato"/>
              <a:cs typeface="Lato"/>
            </a:endParaRPr>
          </a:p>
          <a:p>
            <a:r>
              <a:rPr lang="en-US" sz="2000" b="1">
                <a:latin typeface="Lato"/>
                <a:ea typeface="Lato"/>
                <a:cs typeface="Lato"/>
              </a:rPr>
              <a:t>Property Taxes: </a:t>
            </a:r>
            <a:r>
              <a:rPr lang="en-US" sz="2000">
                <a:latin typeface="Lato"/>
                <a:ea typeface="Lato"/>
                <a:cs typeface="Lato"/>
              </a:rPr>
              <a:t>Travis County, approved a property tax increase of 2.5 cents for every $100 of property value to help increase access to child care. Specifically, it’s expected to generate 1,900 new infant and toddler slots.</a:t>
            </a:r>
          </a:p>
        </p:txBody>
      </p:sp>
      <p:sp>
        <p:nvSpPr>
          <p:cNvPr id="2" name="Rectangle 1">
            <a:extLst>
              <a:ext uri="{FF2B5EF4-FFF2-40B4-BE49-F238E27FC236}">
                <a16:creationId xmlns:a16="http://schemas.microsoft.com/office/drawing/2014/main" id="{803640D5-1FF6-E0D7-5879-6A10A9CBE4C1}"/>
              </a:ext>
            </a:extLst>
          </p:cNvPr>
          <p:cNvSpPr/>
          <p:nvPr/>
        </p:nvSpPr>
        <p:spPr>
          <a:xfrm>
            <a:off x="12158436" y="0"/>
            <a:ext cx="15010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74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7ACB42-8AF6-5E1A-3B13-6E6CFDC29408}"/>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78BB2A1-8384-A7A7-2151-7DCBDE9044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FDE7C2-050A-6D07-F5EE-6D91DDD26156}"/>
              </a:ext>
            </a:extLst>
          </p:cNvPr>
          <p:cNvSpPr txBox="1"/>
          <p:nvPr/>
        </p:nvSpPr>
        <p:spPr>
          <a:xfrm>
            <a:off x="411480" y="987552"/>
            <a:ext cx="4485861" cy="1088136"/>
          </a:xfrm>
          <a:prstGeom prst="rect">
            <a:avLst/>
          </a:prstGeom>
        </p:spPr>
        <p:txBody>
          <a:bodyPr vert="horz" lIns="91440" tIns="45720" rIns="91440" bIns="45720" rtlCol="0" anchor="b">
            <a:normAutofit lnSpcReduction="10000"/>
          </a:bodyPr>
          <a:lstStyle/>
          <a:p>
            <a:r>
              <a:rPr lang="en-US" sz="3600" b="1">
                <a:solidFill>
                  <a:schemeClr val="accent1"/>
                </a:solidFill>
                <a:latin typeface="Lato"/>
                <a:ea typeface="+mn-lt"/>
                <a:cs typeface="+mn-lt"/>
              </a:rPr>
              <a:t>What the Military Knows</a:t>
            </a:r>
          </a:p>
        </p:txBody>
      </p:sp>
      <p:sp>
        <p:nvSpPr>
          <p:cNvPr id="46" name="Rectangle 45">
            <a:extLst>
              <a:ext uri="{FF2B5EF4-FFF2-40B4-BE49-F238E27FC236}">
                <a16:creationId xmlns:a16="http://schemas.microsoft.com/office/drawing/2014/main" id="{3F4CA66F-B0B8-32EC-9DA4-C27781C8B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7327250C-F09E-EB89-2128-4FBD3BCA2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5CD3E943-98F0-082D-8F1A-B39CFCE84D3C}"/>
              </a:ext>
            </a:extLst>
          </p:cNvPr>
          <p:cNvSpPr txBox="1"/>
          <p:nvPr/>
        </p:nvSpPr>
        <p:spPr>
          <a:xfrm>
            <a:off x="411479" y="2598100"/>
            <a:ext cx="4485861" cy="4186748"/>
          </a:xfrm>
          <a:prstGeom prst="rect">
            <a:avLst/>
          </a:prstGeom>
        </p:spPr>
        <p:txBody>
          <a:bodyPr vert="horz" lIns="91440" tIns="45720" rIns="91440" bIns="45720" rtlCol="0" anchor="t">
            <a:noAutofit/>
          </a:bodyPr>
          <a:lstStyle/>
          <a:p>
            <a:r>
              <a:rPr lang="en-US" sz="2400" i="1">
                <a:latin typeface="Lato"/>
                <a:ea typeface="Lato"/>
                <a:cs typeface="Lato"/>
              </a:rPr>
              <a:t>With 77% of young people currently disqualified for military service, it’s time to address systemic issues that start in children’s earliest years. High-quality child care is tied to positive outcomes including improved cognitive, social, and</a:t>
            </a:r>
          </a:p>
          <a:p>
            <a:r>
              <a:rPr lang="en-US" sz="2400" i="1">
                <a:latin typeface="Lato"/>
                <a:ea typeface="Lato"/>
                <a:cs typeface="Lato"/>
              </a:rPr>
              <a:t>language development.”</a:t>
            </a:r>
          </a:p>
          <a:p>
            <a:endParaRPr lang="en-US" sz="1600">
              <a:latin typeface="Lato"/>
              <a:ea typeface="Lato"/>
              <a:cs typeface="Lato"/>
            </a:endParaRPr>
          </a:p>
          <a:p>
            <a:r>
              <a:rPr lang="en-US" sz="1600">
                <a:latin typeface="Lato"/>
                <a:ea typeface="Lato"/>
                <a:cs typeface="Lato"/>
              </a:rPr>
              <a:t>Major General (Ret.) Dawn M. Ferrell</a:t>
            </a:r>
          </a:p>
          <a:p>
            <a:r>
              <a:rPr lang="en-US" sz="1600">
                <a:latin typeface="Lato"/>
                <a:ea typeface="Lato"/>
                <a:cs typeface="Lato"/>
              </a:rPr>
              <a:t>U.S. Air Force</a:t>
            </a:r>
          </a:p>
          <a:p>
            <a:endParaRPr lang="en-US" sz="2400" i="1">
              <a:latin typeface="Lato"/>
              <a:ea typeface="Lato"/>
              <a:cs typeface="Lato"/>
            </a:endParaRPr>
          </a:p>
        </p:txBody>
      </p:sp>
      <p:pic>
        <p:nvPicPr>
          <p:cNvPr id="6" name="Picture 5">
            <a:extLst>
              <a:ext uri="{FF2B5EF4-FFF2-40B4-BE49-F238E27FC236}">
                <a16:creationId xmlns:a16="http://schemas.microsoft.com/office/drawing/2014/main" id="{8A718674-FA0C-6BA0-C23F-7650EB523CCA}"/>
              </a:ext>
            </a:extLst>
          </p:cNvPr>
          <p:cNvPicPr>
            <a:picLocks noChangeAspect="1"/>
          </p:cNvPicPr>
          <p:nvPr/>
        </p:nvPicPr>
        <p:blipFill rotWithShape="1">
          <a:blip r:embed="rId3"/>
          <a:srcRect l="15079" r="15079"/>
          <a:stretch/>
        </p:blipFill>
        <p:spPr>
          <a:xfrm>
            <a:off x="5000672" y="10"/>
            <a:ext cx="7184737"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2505434"/>
      </p:ext>
    </p:extLst>
  </p:cSld>
  <p:clrMapOvr>
    <a:masterClrMapping/>
  </p:clrMapOvr>
</p:sld>
</file>

<file path=ppt/theme/theme1.xml><?xml version="1.0" encoding="utf-8"?>
<a:theme xmlns:a="http://schemas.openxmlformats.org/drawingml/2006/main" name="Navy Blue">
  <a:themeElements>
    <a:clrScheme name="Custom 2">
      <a:dk1>
        <a:srgbClr val="232323"/>
      </a:dk1>
      <a:lt1>
        <a:srgbClr val="FFFFFF"/>
      </a:lt1>
      <a:dk2>
        <a:srgbClr val="97A0A9"/>
      </a:dk2>
      <a:lt2>
        <a:srgbClr val="FFFFFF"/>
      </a:lt2>
      <a:accent1>
        <a:srgbClr val="1B3562"/>
      </a:accent1>
      <a:accent2>
        <a:srgbClr val="D12727"/>
      </a:accent2>
      <a:accent3>
        <a:srgbClr val="E4BB29"/>
      </a:accent3>
      <a:accent4>
        <a:srgbClr val="1E54BB"/>
      </a:accent4>
      <a:accent5>
        <a:srgbClr val="F19091"/>
      </a:accent5>
      <a:accent6>
        <a:srgbClr val="D5D6D5"/>
      </a:accent6>
      <a:hlink>
        <a:srgbClr val="1D53BA"/>
      </a:hlink>
      <a:folHlink>
        <a:srgbClr val="1931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CAoA Blue">
  <a:themeElements>
    <a:clrScheme name="Custom 1">
      <a:dk1>
        <a:srgbClr val="3E4043"/>
      </a:dk1>
      <a:lt1>
        <a:srgbClr val="FFFFFF"/>
      </a:lt1>
      <a:dk2>
        <a:srgbClr val="97A0A9"/>
      </a:dk2>
      <a:lt2>
        <a:srgbClr val="ECE2CB"/>
      </a:lt2>
      <a:accent1>
        <a:srgbClr val="89BEE4"/>
      </a:accent1>
      <a:accent2>
        <a:srgbClr val="498ECC"/>
      </a:accent2>
      <a:accent3>
        <a:srgbClr val="256BAC"/>
      </a:accent3>
      <a:accent4>
        <a:srgbClr val="00488F"/>
      </a:accent4>
      <a:accent5>
        <a:srgbClr val="0D3C74"/>
      </a:accent5>
      <a:accent6>
        <a:srgbClr val="173159"/>
      </a:accent6>
      <a:hlink>
        <a:srgbClr val="18305A"/>
      </a:hlink>
      <a:folHlink>
        <a:srgbClr val="1931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3" id="{73E44D2F-B7A5-A445-9582-7CEFA7D8F2AC}" vid="{99E04660-91AE-E949-84BF-FF79ADFF62A5}"/>
    </a:ext>
  </a:extLst>
</a:theme>
</file>

<file path=ppt/theme/theme4.xml><?xml version="1.0" encoding="utf-8"?>
<a:theme xmlns:a="http://schemas.openxmlformats.org/drawingml/2006/main" name="CCAoA Blue">
  <a:themeElements>
    <a:clrScheme name="CCAoA Brand Colors">
      <a:dk1>
        <a:srgbClr val="3E4043"/>
      </a:dk1>
      <a:lt1>
        <a:srgbClr val="FFFFFF"/>
      </a:lt1>
      <a:dk2>
        <a:srgbClr val="97A0A9"/>
      </a:dk2>
      <a:lt2>
        <a:srgbClr val="ECE2CB"/>
      </a:lt2>
      <a:accent1>
        <a:srgbClr val="1B3562"/>
      </a:accent1>
      <a:accent2>
        <a:srgbClr val="D12727"/>
      </a:accent2>
      <a:accent3>
        <a:srgbClr val="E4BB29"/>
      </a:accent3>
      <a:accent4>
        <a:srgbClr val="1E54BB"/>
      </a:accent4>
      <a:accent5>
        <a:srgbClr val="F19091"/>
      </a:accent5>
      <a:accent6>
        <a:srgbClr val="D5D6D5"/>
      </a:accent6>
      <a:hlink>
        <a:srgbClr val="1D53BA"/>
      </a:hlink>
      <a:folHlink>
        <a:srgbClr val="193159"/>
      </a:folHlink>
    </a:clrScheme>
    <a:fontScheme name="Custom 1">
      <a:majorFont>
        <a:latin typeface="Open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3" id="{73E44D2F-B7A5-A445-9582-7CEFA7D8F2AC}" vid="{99E04660-91AE-E949-84BF-FF79ADFF62A5}"/>
    </a:ext>
  </a:extLst>
</a:theme>
</file>

<file path=ppt/theme/theme5.xml><?xml version="1.0" encoding="utf-8"?>
<a:theme xmlns:a="http://schemas.openxmlformats.org/drawingml/2006/main" name="2_CCAoA Blue">
  <a:themeElements>
    <a:clrScheme name="Custom 1">
      <a:dk1>
        <a:srgbClr val="3E4043"/>
      </a:dk1>
      <a:lt1>
        <a:srgbClr val="FFFFFF"/>
      </a:lt1>
      <a:dk2>
        <a:srgbClr val="97A0A9"/>
      </a:dk2>
      <a:lt2>
        <a:srgbClr val="ECE2CB"/>
      </a:lt2>
      <a:accent1>
        <a:srgbClr val="89BEE4"/>
      </a:accent1>
      <a:accent2>
        <a:srgbClr val="498ECC"/>
      </a:accent2>
      <a:accent3>
        <a:srgbClr val="256BAC"/>
      </a:accent3>
      <a:accent4>
        <a:srgbClr val="00488F"/>
      </a:accent4>
      <a:accent5>
        <a:srgbClr val="0D3C74"/>
      </a:accent5>
      <a:accent6>
        <a:srgbClr val="173159"/>
      </a:accent6>
      <a:hlink>
        <a:srgbClr val="18305A"/>
      </a:hlink>
      <a:folHlink>
        <a:srgbClr val="1931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3" id="{73E44D2F-B7A5-A445-9582-7CEFA7D8F2AC}" vid="{99E04660-91AE-E949-84BF-FF79ADFF62A5}"/>
    </a:ext>
  </a:extLst>
</a:theme>
</file>

<file path=ppt/theme/theme6.xml><?xml version="1.0" encoding="utf-8"?>
<a:theme xmlns:a="http://schemas.openxmlformats.org/drawingml/2006/main" name="CCAoA Blue">
  <a:themeElements>
    <a:clrScheme name="Custom 1">
      <a:dk1>
        <a:srgbClr val="3E4043"/>
      </a:dk1>
      <a:lt1>
        <a:srgbClr val="FFFFFF"/>
      </a:lt1>
      <a:dk2>
        <a:srgbClr val="97A0A9"/>
      </a:dk2>
      <a:lt2>
        <a:srgbClr val="ECE2CB"/>
      </a:lt2>
      <a:accent1>
        <a:srgbClr val="89BEE4"/>
      </a:accent1>
      <a:accent2>
        <a:srgbClr val="498ECC"/>
      </a:accent2>
      <a:accent3>
        <a:srgbClr val="256BAC"/>
      </a:accent3>
      <a:accent4>
        <a:srgbClr val="00488F"/>
      </a:accent4>
      <a:accent5>
        <a:srgbClr val="0D3C74"/>
      </a:accent5>
      <a:accent6>
        <a:srgbClr val="173159"/>
      </a:accent6>
      <a:hlink>
        <a:srgbClr val="18305A"/>
      </a:hlink>
      <a:folHlink>
        <a:srgbClr val="193159"/>
      </a:folHlink>
    </a:clrScheme>
    <a:fontScheme name="Custom 1">
      <a:majorFont>
        <a:latin typeface="Open Sans"/>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3" id="{73E44D2F-B7A5-A445-9582-7CEFA7D8F2AC}" vid="{99E04660-91AE-E949-84BF-FF79ADFF62A5}"/>
    </a:ext>
  </a:extLst>
</a:theme>
</file>

<file path=ppt/theme/theme7.xml><?xml version="1.0" encoding="utf-8"?>
<a:theme xmlns:a="http://schemas.openxmlformats.org/drawingml/2006/main" name="Office Theme">
  <a:themeElements>
    <a:clrScheme name="Custom 5">
      <a:dk1>
        <a:sysClr val="windowText" lastClr="000000"/>
      </a:dk1>
      <a:lt1>
        <a:sysClr val="window" lastClr="FFFFFF"/>
      </a:lt1>
      <a:dk2>
        <a:srgbClr val="1C3563"/>
      </a:dk2>
      <a:lt2>
        <a:srgbClr val="FFFFFF"/>
      </a:lt2>
      <a:accent1>
        <a:srgbClr val="1C3563"/>
      </a:accent1>
      <a:accent2>
        <a:srgbClr val="214994"/>
      </a:accent2>
      <a:accent3>
        <a:srgbClr val="1E55BA"/>
      </a:accent3>
      <a:accent4>
        <a:srgbClr val="034A90"/>
      </a:accent4>
      <a:accent5>
        <a:srgbClr val="A8C1F0"/>
      </a:accent5>
      <a:accent6>
        <a:srgbClr val="F5DB67"/>
      </a:accent6>
      <a:hlink>
        <a:srgbClr val="0563C1"/>
      </a:hlink>
      <a:folHlink>
        <a:srgbClr val="48A1FA"/>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BohoVogueVTI">
  <a:themeElements>
    <a:clrScheme name="BohoVogue">
      <a:dk1>
        <a:sysClr val="windowText" lastClr="000000"/>
      </a:dk1>
      <a:lt1>
        <a:sysClr val="window" lastClr="FFFFFF"/>
      </a:lt1>
      <a:dk2>
        <a:srgbClr val="35403A"/>
      </a:dk2>
      <a:lt2>
        <a:srgbClr val="F1EFEB"/>
      </a:lt2>
      <a:accent1>
        <a:srgbClr val="9E8B50"/>
      </a:accent1>
      <a:accent2>
        <a:srgbClr val="D5966B"/>
      </a:accent2>
      <a:accent3>
        <a:srgbClr val="9BA6BB"/>
      </a:accent3>
      <a:accent4>
        <a:srgbClr val="869880"/>
      </a:accent4>
      <a:accent5>
        <a:srgbClr val="588267"/>
      </a:accent5>
      <a:accent6>
        <a:srgbClr val="B89C46"/>
      </a:accent6>
      <a:hlink>
        <a:srgbClr val="C77138"/>
      </a:hlink>
      <a:folHlink>
        <a:srgbClr val="589374"/>
      </a:folHlink>
    </a:clrScheme>
    <a:fontScheme name="Walbaum Display_Aptos">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8022F7FC-316B-4DD9-B9EB-BB68CC0DFA6F}" vid="{544DD2C6-9D23-4092-AACF-F55CEAA658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fbe35a5e-7a2a-4527-83f4-fb6ef2842775" xsi:nil="true"/>
    <lcf76f155ced4ddcb4097134ff3c332f xmlns="cbc1e4b6-7678-4f05-b6da-f8e235932dfa">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3ED46CA6BA19418F819A90AC572532" ma:contentTypeVersion="17" ma:contentTypeDescription="Create a new document." ma:contentTypeScope="" ma:versionID="a56aa73381f9bd0a781552347cf44e2c">
  <xsd:schema xmlns:xsd="http://www.w3.org/2001/XMLSchema" xmlns:xs="http://www.w3.org/2001/XMLSchema" xmlns:p="http://schemas.microsoft.com/office/2006/metadata/properties" xmlns:ns1="http://schemas.microsoft.com/sharepoint/v3" xmlns:ns2="cbc1e4b6-7678-4f05-b6da-f8e235932dfa" xmlns:ns3="fbe35a5e-7a2a-4527-83f4-fb6ef2842775" targetNamespace="http://schemas.microsoft.com/office/2006/metadata/properties" ma:root="true" ma:fieldsID="4152e5d788a32ddc250bb4ba66883a84" ns1:_="" ns2:_="" ns3:_="">
    <xsd:import namespace="http://schemas.microsoft.com/sharepoint/v3"/>
    <xsd:import namespace="cbc1e4b6-7678-4f05-b6da-f8e235932dfa"/>
    <xsd:import namespace="fbe35a5e-7a2a-4527-83f4-fb6ef28427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c1e4b6-7678-4f05-b6da-f8e235932d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93609a2-b1a5-4059-aa6d-24449edabf6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e35a5e-7a2a-4527-83f4-fb6ef284277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65647ad-1259-4f6e-aef1-5ab289617992}" ma:internalName="TaxCatchAll" ma:showField="CatchAllData" ma:web="fbe35a5e-7a2a-4527-83f4-fb6ef284277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AE4800-6E48-427C-BE58-087D87FB7CC4}">
  <ds:schemaRefs>
    <ds:schemaRef ds:uri="cbc1e4b6-7678-4f05-b6da-f8e235932dfa"/>
    <ds:schemaRef ds:uri="fbe35a5e-7a2a-4527-83f4-fb6ef28427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CA34BBB-15B0-4FC6-9DD3-22612DF69239}">
  <ds:schemaRefs>
    <ds:schemaRef ds:uri="http://schemas.microsoft.com/sharepoint/v3/contenttype/forms"/>
  </ds:schemaRefs>
</ds:datastoreItem>
</file>

<file path=customXml/itemProps3.xml><?xml version="1.0" encoding="utf-8"?>
<ds:datastoreItem xmlns:ds="http://schemas.openxmlformats.org/officeDocument/2006/customXml" ds:itemID="{6028F9C7-7C8F-4066-BBAF-83D1EA4FB08F}">
  <ds:schemaRefs>
    <ds:schemaRef ds:uri="cbc1e4b6-7678-4f05-b6da-f8e235932dfa"/>
    <ds:schemaRef ds:uri="fbe35a5e-7a2a-4527-83f4-fb6ef28427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1202</Words>
  <Application>Microsoft Office PowerPoint</Application>
  <PresentationFormat>Widescreen</PresentationFormat>
  <Paragraphs>128</Paragraphs>
  <Slides>18</Slides>
  <Notes>18</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18</vt:i4>
      </vt:variant>
    </vt:vector>
  </HeadingPairs>
  <TitlesOfParts>
    <vt:vector size="41" baseType="lpstr">
      <vt:lpstr>Aptos</vt:lpstr>
      <vt:lpstr>Aptos Display</vt:lpstr>
      <vt:lpstr>Aptos Light</vt:lpstr>
      <vt:lpstr>Arial</vt:lpstr>
      <vt:lpstr>Calibri</vt:lpstr>
      <vt:lpstr>Calibri Light</vt:lpstr>
      <vt:lpstr>DM Serif Text</vt:lpstr>
      <vt:lpstr>Gotham Bold</vt:lpstr>
      <vt:lpstr>Lato</vt:lpstr>
      <vt:lpstr>Lato Black</vt:lpstr>
      <vt:lpstr>Lato Light</vt:lpstr>
      <vt:lpstr>Open Sans</vt:lpstr>
      <vt:lpstr>ScalaSansPro-Bold</vt:lpstr>
      <vt:lpstr>Walbaum Display</vt:lpstr>
      <vt:lpstr>Navy Blue</vt:lpstr>
      <vt:lpstr>Custom Design</vt:lpstr>
      <vt:lpstr>3_CCAoA Blue</vt:lpstr>
      <vt:lpstr>CCAoA Blue</vt:lpstr>
      <vt:lpstr>2_CCAoA Blue</vt:lpstr>
      <vt:lpstr>CCAoA Blue</vt:lpstr>
      <vt:lpstr>Office Theme</vt:lpstr>
      <vt:lpstr>Office Theme</vt:lpstr>
      <vt:lpstr>BohoVogueVTI</vt:lpstr>
      <vt:lpstr>Strong Child Care Strong Iowa  Susan Gale Perry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Benefits of High-Quality Early Experiences are Immediate and Long-Lasting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Long</dc:creator>
  <cp:lastModifiedBy>Hannah Rickert</cp:lastModifiedBy>
  <cp:revision>6</cp:revision>
  <dcterms:created xsi:type="dcterms:W3CDTF">2024-08-28T17:49:20Z</dcterms:created>
  <dcterms:modified xsi:type="dcterms:W3CDTF">2024-11-21T21:46:14Z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0x010100D73ED46CA6BA19418F819A90AC572532</vt:lpwstr>
  </property>
  <property fmtid="{D5CDD505-2E9C-101B-9397-08002B2CF9AE}" pid="3" name="MediaServiceImageTags">
    <vt:lpwstr/>
  </property>
</Properties>
</file>